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7" r:id="rId6"/>
    <p:sldId id="260" r:id="rId7"/>
    <p:sldId id="265" r:id="rId8"/>
    <p:sldId id="266" r:id="rId9"/>
    <p:sldId id="261" r:id="rId10"/>
    <p:sldId id="262" r:id="rId11"/>
    <p:sldId id="263" r:id="rId12"/>
    <p:sldId id="264" r:id="rId13"/>
    <p:sldId id="287" r:id="rId14"/>
    <p:sldId id="269" r:id="rId15"/>
    <p:sldId id="268" r:id="rId16"/>
    <p:sldId id="270" r:id="rId17"/>
    <p:sldId id="271" r:id="rId18"/>
    <p:sldId id="272" r:id="rId19"/>
    <p:sldId id="273" r:id="rId20"/>
    <p:sldId id="275" r:id="rId21"/>
    <p:sldId id="276" r:id="rId22"/>
    <p:sldId id="277" r:id="rId23"/>
    <p:sldId id="279" r:id="rId24"/>
    <p:sldId id="286" r:id="rId25"/>
    <p:sldId id="278" r:id="rId26"/>
    <p:sldId id="280" r:id="rId27"/>
    <p:sldId id="281" r:id="rId28"/>
    <p:sldId id="288" r:id="rId29"/>
    <p:sldId id="282" r:id="rId30"/>
    <p:sldId id="289" r:id="rId31"/>
    <p:sldId id="290" r:id="rId32"/>
    <p:sldId id="283" r:id="rId33"/>
    <p:sldId id="291" r:id="rId34"/>
    <p:sldId id="293" r:id="rId35"/>
    <p:sldId id="294" r:id="rId36"/>
    <p:sldId id="285" r:id="rId37"/>
    <p:sldId id="292" r:id="rId3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41"/>
    <p:restoredTop sz="92954"/>
  </p:normalViewPr>
  <p:slideViewPr>
    <p:cSldViewPr>
      <p:cViewPr varScale="1">
        <p:scale>
          <a:sx n="119" d="100"/>
          <a:sy n="119" d="100"/>
        </p:scale>
        <p:origin x="184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A27DA-61AB-4A86-8269-C1F60C230221}" type="datetimeFigureOut">
              <a:rPr lang="pl-PL" smtClean="0"/>
              <a:pPr/>
              <a:t>07.06.2020</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3519BC-6C4F-459F-A5FD-3321C0F229BE}"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73519BC-6C4F-459F-A5FD-3321C0F229BE}" type="slidenum">
              <a:rPr lang="pl-PL" smtClean="0"/>
              <a:pPr/>
              <a:t>12</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4FB8361-C62D-4DD0-A033-EEABE6B19F5E}" type="datetimeFigureOut">
              <a:rPr lang="pl-PL" smtClean="0"/>
              <a:pPr/>
              <a:t>07.06.2020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B8361-C62D-4DD0-A033-EEABE6B19F5E}" type="datetimeFigureOut">
              <a:rPr lang="pl-PL" smtClean="0"/>
              <a:pPr/>
              <a:t>07.06.2020</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9029C-3658-4FB5-8C8F-10273E0A04BB}"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285861"/>
            <a:ext cx="7772400" cy="1285883"/>
          </a:xfrm>
        </p:spPr>
        <p:txBody>
          <a:bodyPr>
            <a:normAutofit/>
          </a:bodyPr>
          <a:lstStyle/>
          <a:p>
            <a:r>
              <a:rPr lang="pl-PL" sz="6600" b="1" dirty="0"/>
              <a:t>Ks. Jan Macha</a:t>
            </a:r>
          </a:p>
        </p:txBody>
      </p:sp>
      <p:sp>
        <p:nvSpPr>
          <p:cNvPr id="3" name="Podtytuł 2"/>
          <p:cNvSpPr>
            <a:spLocks noGrp="1"/>
          </p:cNvSpPr>
          <p:nvPr>
            <p:ph type="subTitle" idx="1"/>
          </p:nvPr>
        </p:nvSpPr>
        <p:spPr>
          <a:xfrm>
            <a:off x="1371600" y="2714620"/>
            <a:ext cx="6400800" cy="2924180"/>
          </a:xfrm>
        </p:spPr>
        <p:txBody>
          <a:bodyPr>
            <a:normAutofit/>
          </a:bodyPr>
          <a:lstStyle/>
          <a:p>
            <a:r>
              <a:rPr lang="pl-PL" sz="4000" b="1" dirty="0">
                <a:solidFill>
                  <a:schemeClr val="tx1"/>
                </a:solidFill>
              </a:rPr>
              <a:t>1914 – 1942</a:t>
            </a:r>
          </a:p>
          <a:p>
            <a:endParaRPr lang="pl-PL" sz="4000" b="1" dirty="0">
              <a:solidFill>
                <a:schemeClr val="tx1"/>
              </a:solidFill>
            </a:endParaRPr>
          </a:p>
        </p:txBody>
      </p:sp>
      <p:pic>
        <p:nvPicPr>
          <p:cNvPr id="4" name="Obraz 3" descr="ks. jan.jpg"/>
          <p:cNvPicPr>
            <a:picLocks noChangeAspect="1"/>
          </p:cNvPicPr>
          <p:nvPr/>
        </p:nvPicPr>
        <p:blipFill>
          <a:blip r:embed="rId2" cstate="print"/>
          <a:stretch>
            <a:fillRect/>
          </a:stretch>
        </p:blipFill>
        <p:spPr>
          <a:xfrm>
            <a:off x="4786314" y="3429000"/>
            <a:ext cx="2286016" cy="3085133"/>
          </a:xfrm>
          <a:prstGeom prst="rect">
            <a:avLst/>
          </a:prstGeom>
        </p:spPr>
      </p:pic>
      <p:pic>
        <p:nvPicPr>
          <p:cNvPr id="5" name="Obraz 4" descr="Untitled-22.jpg"/>
          <p:cNvPicPr>
            <a:picLocks noChangeAspect="1"/>
          </p:cNvPicPr>
          <p:nvPr/>
        </p:nvPicPr>
        <p:blipFill>
          <a:blip r:embed="rId3" cstate="print"/>
          <a:stretch>
            <a:fillRect/>
          </a:stretch>
        </p:blipFill>
        <p:spPr>
          <a:xfrm>
            <a:off x="1785918" y="3357562"/>
            <a:ext cx="2071702" cy="32028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28604"/>
            <a:ext cx="8229600" cy="2428892"/>
          </a:xfrm>
        </p:spPr>
        <p:txBody>
          <a:bodyPr>
            <a:noAutofit/>
          </a:bodyPr>
          <a:lstStyle/>
          <a:p>
            <a:r>
              <a:rPr lang="pl-PL" sz="2400" b="1" dirty="0"/>
              <a:t>W 1934 r. spełniło się jego pragnienie i został przyjęty na Wydział Teologiczny Uniwersytetu Jagiellońskiego. </a:t>
            </a:r>
            <a:br>
              <a:rPr lang="pl-PL" sz="2400" b="1" dirty="0"/>
            </a:br>
            <a:endParaRPr lang="pl-PL" sz="2400" b="1" dirty="0"/>
          </a:p>
        </p:txBody>
      </p:sp>
      <p:pic>
        <p:nvPicPr>
          <p:cNvPr id="3" name="Obraz 2" descr="31-maj+-wka.jpg"/>
          <p:cNvPicPr>
            <a:picLocks noChangeAspect="1"/>
          </p:cNvPicPr>
          <p:nvPr/>
        </p:nvPicPr>
        <p:blipFill>
          <a:blip r:embed="rId2"/>
          <a:stretch>
            <a:fillRect/>
          </a:stretch>
        </p:blipFill>
        <p:spPr>
          <a:xfrm>
            <a:off x="186086" y="2143116"/>
            <a:ext cx="4383922" cy="3143272"/>
          </a:xfrm>
          <a:prstGeom prst="rect">
            <a:avLst/>
          </a:prstGeom>
        </p:spPr>
      </p:pic>
      <p:pic>
        <p:nvPicPr>
          <p:cNvPr id="4" name="Obraz 3" descr="33-orkiestra klerycka.jpg"/>
          <p:cNvPicPr>
            <a:picLocks noChangeAspect="1"/>
          </p:cNvPicPr>
          <p:nvPr/>
        </p:nvPicPr>
        <p:blipFill>
          <a:blip r:embed="rId3"/>
          <a:stretch>
            <a:fillRect/>
          </a:stretch>
        </p:blipFill>
        <p:spPr>
          <a:xfrm>
            <a:off x="4643438" y="2214554"/>
            <a:ext cx="4335549" cy="3143273"/>
          </a:xfrm>
          <a:prstGeom prst="rect">
            <a:avLst/>
          </a:prstGeom>
        </p:spPr>
      </p:pic>
      <p:sp>
        <p:nvSpPr>
          <p:cNvPr id="5" name="pole tekstowe 4"/>
          <p:cNvSpPr txBox="1"/>
          <p:nvPr/>
        </p:nvSpPr>
        <p:spPr>
          <a:xfrm>
            <a:off x="428596" y="5214951"/>
            <a:ext cx="3929090" cy="646331"/>
          </a:xfrm>
          <a:prstGeom prst="rect">
            <a:avLst/>
          </a:prstGeom>
          <a:noFill/>
        </p:spPr>
        <p:txBody>
          <a:bodyPr wrap="square" rtlCol="0">
            <a:spAutoFit/>
          </a:bodyPr>
          <a:lstStyle/>
          <a:p>
            <a:pPr algn="ctr"/>
            <a:r>
              <a:rPr lang="pl-PL" b="1" dirty="0"/>
              <a:t>Z klerykami w czasie majowego wyjazdu</a:t>
            </a:r>
          </a:p>
        </p:txBody>
      </p:sp>
      <p:sp>
        <p:nvSpPr>
          <p:cNvPr id="6" name="pole tekstowe 5"/>
          <p:cNvSpPr txBox="1"/>
          <p:nvPr/>
        </p:nvSpPr>
        <p:spPr>
          <a:xfrm>
            <a:off x="5500694" y="5286388"/>
            <a:ext cx="2857520" cy="1200329"/>
          </a:xfrm>
          <a:prstGeom prst="rect">
            <a:avLst/>
          </a:prstGeom>
          <a:noFill/>
        </p:spPr>
        <p:txBody>
          <a:bodyPr wrap="square" rtlCol="0">
            <a:spAutoFit/>
          </a:bodyPr>
          <a:lstStyle/>
          <a:p>
            <a:pPr algn="ctr"/>
            <a:r>
              <a:rPr lang="pl-PL" b="1" dirty="0"/>
              <a:t>Seminaryjna orkiestra </a:t>
            </a:r>
            <a:br>
              <a:rPr lang="pl-PL" b="1" dirty="0"/>
            </a:br>
            <a:r>
              <a:rPr lang="pl-PL" b="1" dirty="0"/>
              <a:t> (ks. Jan był uzdolniony muzycznie, grał na kilku instrumentach)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285728"/>
            <a:ext cx="8229600" cy="500066"/>
          </a:xfrm>
        </p:spPr>
        <p:txBody>
          <a:bodyPr>
            <a:normAutofit/>
          </a:bodyPr>
          <a:lstStyle/>
          <a:p>
            <a:r>
              <a:rPr lang="pl-PL" sz="2400" b="1" dirty="0"/>
              <a:t>W seminarium przebywał od 1934 do 1939 r.</a:t>
            </a:r>
          </a:p>
        </p:txBody>
      </p:sp>
      <p:pic>
        <p:nvPicPr>
          <p:cNvPr id="4" name="Obraz 3" descr="2-Klerycy na dachu seminarium.jpg"/>
          <p:cNvPicPr>
            <a:picLocks noChangeAspect="1"/>
          </p:cNvPicPr>
          <p:nvPr/>
        </p:nvPicPr>
        <p:blipFill>
          <a:blip r:embed="rId2" cstate="print"/>
          <a:stretch>
            <a:fillRect/>
          </a:stretch>
        </p:blipFill>
        <p:spPr>
          <a:xfrm>
            <a:off x="4929190" y="3714752"/>
            <a:ext cx="4000528" cy="2801798"/>
          </a:xfrm>
          <a:prstGeom prst="rect">
            <a:avLst/>
          </a:prstGeom>
        </p:spPr>
      </p:pic>
      <p:pic>
        <p:nvPicPr>
          <p:cNvPr id="7" name="Obraz 6" descr="Untitled-59E.jpg"/>
          <p:cNvPicPr>
            <a:picLocks noChangeAspect="1"/>
          </p:cNvPicPr>
          <p:nvPr/>
        </p:nvPicPr>
        <p:blipFill>
          <a:blip r:embed="rId3"/>
          <a:stretch>
            <a:fillRect/>
          </a:stretch>
        </p:blipFill>
        <p:spPr>
          <a:xfrm>
            <a:off x="4643438" y="714356"/>
            <a:ext cx="4227159" cy="2857520"/>
          </a:xfrm>
          <a:prstGeom prst="rect">
            <a:avLst/>
          </a:prstGeom>
        </p:spPr>
      </p:pic>
      <p:sp>
        <p:nvSpPr>
          <p:cNvPr id="8" name="pole tekstowe 7"/>
          <p:cNvSpPr txBox="1"/>
          <p:nvPr/>
        </p:nvSpPr>
        <p:spPr>
          <a:xfrm>
            <a:off x="2143108" y="3571875"/>
            <a:ext cx="3786214" cy="369332"/>
          </a:xfrm>
          <a:prstGeom prst="rect">
            <a:avLst/>
          </a:prstGeom>
          <a:noFill/>
        </p:spPr>
        <p:txBody>
          <a:bodyPr wrap="square" rtlCol="0">
            <a:spAutoFit/>
          </a:bodyPr>
          <a:lstStyle/>
          <a:p>
            <a:pPr algn="ctr"/>
            <a:r>
              <a:rPr lang="pl-PL" b="1" dirty="0"/>
              <a:t>Na dachu seminarium</a:t>
            </a:r>
          </a:p>
        </p:txBody>
      </p:sp>
      <p:pic>
        <p:nvPicPr>
          <p:cNvPr id="9" name="Obraz 8" descr="Untitled-43.jpg"/>
          <p:cNvPicPr>
            <a:picLocks noChangeAspect="1"/>
          </p:cNvPicPr>
          <p:nvPr/>
        </p:nvPicPr>
        <p:blipFill>
          <a:blip r:embed="rId4"/>
          <a:stretch>
            <a:fillRect/>
          </a:stretch>
        </p:blipFill>
        <p:spPr>
          <a:xfrm>
            <a:off x="142844" y="714356"/>
            <a:ext cx="4357718" cy="2857520"/>
          </a:xfrm>
          <a:prstGeom prst="rect">
            <a:avLst/>
          </a:prstGeom>
        </p:spPr>
      </p:pic>
      <p:pic>
        <p:nvPicPr>
          <p:cNvPr id="10" name="Obraz 9" descr="Untitled-56E.jpg"/>
          <p:cNvPicPr>
            <a:picLocks noChangeAspect="1"/>
          </p:cNvPicPr>
          <p:nvPr/>
        </p:nvPicPr>
        <p:blipFill>
          <a:blip r:embed="rId5"/>
          <a:stretch>
            <a:fillRect/>
          </a:stretch>
        </p:blipFill>
        <p:spPr>
          <a:xfrm>
            <a:off x="285720" y="3929066"/>
            <a:ext cx="4429156" cy="27411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14678" y="274638"/>
            <a:ext cx="2357454" cy="725470"/>
          </a:xfrm>
        </p:spPr>
        <p:txBody>
          <a:bodyPr>
            <a:normAutofit fontScale="90000"/>
          </a:bodyPr>
          <a:lstStyle/>
          <a:p>
            <a:r>
              <a:rPr lang="pl-PL" sz="2400" b="1" dirty="0"/>
              <a:t>Seminaryjne czasy</a:t>
            </a:r>
          </a:p>
        </p:txBody>
      </p:sp>
      <p:pic>
        <p:nvPicPr>
          <p:cNvPr id="4" name="Obraz 3" descr="21-Klerycy-pok+-j 408.jpg"/>
          <p:cNvPicPr>
            <a:picLocks noChangeAspect="1"/>
          </p:cNvPicPr>
          <p:nvPr/>
        </p:nvPicPr>
        <p:blipFill>
          <a:blip r:embed="rId3" cstate="print"/>
          <a:stretch>
            <a:fillRect/>
          </a:stretch>
        </p:blipFill>
        <p:spPr>
          <a:xfrm>
            <a:off x="0" y="285728"/>
            <a:ext cx="3214710" cy="2324235"/>
          </a:xfrm>
          <a:prstGeom prst="rect">
            <a:avLst/>
          </a:prstGeom>
        </p:spPr>
      </p:pic>
      <p:pic>
        <p:nvPicPr>
          <p:cNvPr id="5" name="Obraz 4" descr="25-na przechadzce.jpg"/>
          <p:cNvPicPr>
            <a:picLocks noChangeAspect="1"/>
          </p:cNvPicPr>
          <p:nvPr/>
        </p:nvPicPr>
        <p:blipFill>
          <a:blip r:embed="rId4" cstate="print"/>
          <a:stretch>
            <a:fillRect/>
          </a:stretch>
        </p:blipFill>
        <p:spPr>
          <a:xfrm>
            <a:off x="2571736" y="1177846"/>
            <a:ext cx="4017160" cy="3036972"/>
          </a:xfrm>
          <a:prstGeom prst="rect">
            <a:avLst/>
          </a:prstGeom>
        </p:spPr>
      </p:pic>
      <p:pic>
        <p:nvPicPr>
          <p:cNvPr id="6" name="Obraz 5" descr="30-wycieczka kleryk+-w.jpg"/>
          <p:cNvPicPr>
            <a:picLocks noChangeAspect="1"/>
          </p:cNvPicPr>
          <p:nvPr/>
        </p:nvPicPr>
        <p:blipFill>
          <a:blip r:embed="rId5" cstate="print"/>
          <a:stretch>
            <a:fillRect/>
          </a:stretch>
        </p:blipFill>
        <p:spPr>
          <a:xfrm>
            <a:off x="5715008" y="214290"/>
            <a:ext cx="3286116" cy="2152406"/>
          </a:xfrm>
          <a:prstGeom prst="rect">
            <a:avLst/>
          </a:prstGeom>
        </p:spPr>
      </p:pic>
      <p:pic>
        <p:nvPicPr>
          <p:cNvPr id="8" name="Obraz 7" descr="Untitled-56A.jpg"/>
          <p:cNvPicPr>
            <a:picLocks noChangeAspect="1"/>
          </p:cNvPicPr>
          <p:nvPr/>
        </p:nvPicPr>
        <p:blipFill>
          <a:blip r:embed="rId6" cstate="print"/>
          <a:stretch>
            <a:fillRect/>
          </a:stretch>
        </p:blipFill>
        <p:spPr>
          <a:xfrm>
            <a:off x="142844" y="4000504"/>
            <a:ext cx="3543598" cy="2632893"/>
          </a:xfrm>
          <a:prstGeom prst="rect">
            <a:avLst/>
          </a:prstGeom>
        </p:spPr>
      </p:pic>
      <p:pic>
        <p:nvPicPr>
          <p:cNvPr id="9" name="Obraz 8" descr="Untitled-56C.jpg"/>
          <p:cNvPicPr>
            <a:picLocks noChangeAspect="1"/>
          </p:cNvPicPr>
          <p:nvPr/>
        </p:nvPicPr>
        <p:blipFill>
          <a:blip r:embed="rId7" cstate="print"/>
          <a:stretch>
            <a:fillRect/>
          </a:stretch>
        </p:blipFill>
        <p:spPr>
          <a:xfrm>
            <a:off x="5143504" y="3714752"/>
            <a:ext cx="3810280" cy="28615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357290" y="285729"/>
            <a:ext cx="6143668" cy="1200329"/>
          </a:xfrm>
          <a:prstGeom prst="rect">
            <a:avLst/>
          </a:prstGeom>
        </p:spPr>
        <p:txBody>
          <a:bodyPr wrap="square">
            <a:spAutoFit/>
          </a:bodyPr>
          <a:lstStyle/>
          <a:p>
            <a:pPr algn="ctr"/>
            <a:r>
              <a:rPr lang="pl-PL" sz="2400" b="1" dirty="0"/>
              <a:t>15 czerwca 1939 r. obronił pracę magisterską </a:t>
            </a:r>
            <a:br>
              <a:rPr lang="pl-PL" sz="2400" b="1" dirty="0"/>
            </a:br>
            <a:r>
              <a:rPr lang="pl-PL" sz="2400" b="1" dirty="0"/>
              <a:t>z teologii pt. </a:t>
            </a:r>
            <a:r>
              <a:rPr lang="pl-PL" sz="2400" b="1" i="1" dirty="0"/>
              <a:t>„Monografia Starego Chorzowa parafii św. Marii Magdaleny”.</a:t>
            </a:r>
          </a:p>
        </p:txBody>
      </p:sp>
      <p:pic>
        <p:nvPicPr>
          <p:cNvPr id="6" name="Obraz 5" descr="Untitled-51.jpg"/>
          <p:cNvPicPr>
            <a:picLocks noChangeAspect="1"/>
          </p:cNvPicPr>
          <p:nvPr/>
        </p:nvPicPr>
        <p:blipFill>
          <a:blip r:embed="rId2" cstate="print"/>
          <a:stretch>
            <a:fillRect/>
          </a:stretch>
        </p:blipFill>
        <p:spPr>
          <a:xfrm>
            <a:off x="2786050" y="1643050"/>
            <a:ext cx="3548082" cy="502763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35- tableau-Krakow-Slaskie-Seminarium-Duchowne-I.jpg"/>
          <p:cNvPicPr>
            <a:picLocks noGrp="1" noChangeAspect="1"/>
          </p:cNvPicPr>
          <p:nvPr>
            <p:ph idx="1"/>
          </p:nvPr>
        </p:nvPicPr>
        <p:blipFill>
          <a:blip r:embed="rId2"/>
          <a:stretch>
            <a:fillRect/>
          </a:stretch>
        </p:blipFill>
        <p:spPr>
          <a:xfrm>
            <a:off x="500034" y="1296040"/>
            <a:ext cx="7786742" cy="5561959"/>
          </a:xfrm>
        </p:spPr>
      </p:pic>
      <p:sp>
        <p:nvSpPr>
          <p:cNvPr id="5" name="Prostokąt 4"/>
          <p:cNvSpPr/>
          <p:nvPr/>
        </p:nvSpPr>
        <p:spPr>
          <a:xfrm>
            <a:off x="285720" y="142853"/>
            <a:ext cx="8858280" cy="1477328"/>
          </a:xfrm>
          <a:prstGeom prst="rect">
            <a:avLst/>
          </a:prstGeom>
        </p:spPr>
        <p:txBody>
          <a:bodyPr wrap="square">
            <a:spAutoFit/>
          </a:bodyPr>
          <a:lstStyle/>
          <a:p>
            <a:pPr algn="ctr"/>
            <a:r>
              <a:rPr lang="pl-PL" sz="2400" b="1" dirty="0"/>
              <a:t>25 czerwca 1939 r. przyjął</a:t>
            </a:r>
            <a:br>
              <a:rPr lang="pl-PL" sz="2400" b="1" dirty="0"/>
            </a:br>
            <a:r>
              <a:rPr lang="pl-PL" sz="2400" b="1" dirty="0"/>
              <a:t>święcenia kapłańskie z rąk biskupa Stanisława Adamskiego </a:t>
            </a:r>
            <a:br>
              <a:rPr lang="pl-PL" sz="2400" b="1" dirty="0"/>
            </a:br>
            <a:r>
              <a:rPr lang="pl-PL" sz="2400" b="1" dirty="0"/>
              <a:t>w kościele </a:t>
            </a:r>
            <a:r>
              <a:rPr lang="pl-PL" sz="2400" b="1" i="1" dirty="0"/>
              <a:t>p.w. Świętych Apostołów Piotra i Pawła </a:t>
            </a:r>
            <a:r>
              <a:rPr lang="pl-PL" sz="2400" b="1" dirty="0"/>
              <a:t>w Katowicach.</a:t>
            </a:r>
            <a:br>
              <a:rPr lang="pl-PL" dirty="0"/>
            </a:br>
            <a:endParaRPr lang="pl-P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36-Zaproszenie na prymicje.jpg"/>
          <p:cNvPicPr>
            <a:picLocks noChangeAspect="1"/>
          </p:cNvPicPr>
          <p:nvPr/>
        </p:nvPicPr>
        <p:blipFill>
          <a:blip r:embed="rId2"/>
          <a:stretch>
            <a:fillRect/>
          </a:stretch>
        </p:blipFill>
        <p:spPr>
          <a:xfrm>
            <a:off x="1357290" y="2000240"/>
            <a:ext cx="6357982" cy="4510453"/>
          </a:xfrm>
          <a:prstGeom prst="rect">
            <a:avLst/>
          </a:prstGeom>
        </p:spPr>
      </p:pic>
      <p:sp>
        <p:nvSpPr>
          <p:cNvPr id="7" name="Prostokąt 6"/>
          <p:cNvSpPr/>
          <p:nvPr/>
        </p:nvSpPr>
        <p:spPr>
          <a:xfrm>
            <a:off x="357158" y="142852"/>
            <a:ext cx="8572560" cy="1569660"/>
          </a:xfrm>
          <a:prstGeom prst="rect">
            <a:avLst/>
          </a:prstGeom>
        </p:spPr>
        <p:txBody>
          <a:bodyPr wrap="square">
            <a:spAutoFit/>
          </a:bodyPr>
          <a:lstStyle/>
          <a:p>
            <a:pPr algn="ctr"/>
            <a:br>
              <a:rPr lang="pl-PL" sz="2400" b="1" dirty="0"/>
            </a:br>
            <a:r>
              <a:rPr lang="pl-PL" sz="2400" b="1" dirty="0"/>
              <a:t>27 czerwca 1939 r. odprawił swoją</a:t>
            </a:r>
            <a:br>
              <a:rPr lang="pl-PL" sz="2400" b="1" dirty="0"/>
            </a:br>
            <a:r>
              <a:rPr lang="pl-PL" sz="2400" b="1" dirty="0"/>
              <a:t>mszę prymicyjna w kościele</a:t>
            </a:r>
            <a:r>
              <a:rPr lang="pl-PL" sz="2400" b="1" i="1" dirty="0"/>
              <a:t> p.w. św. Marii Magdaleny </a:t>
            </a:r>
            <a:br>
              <a:rPr lang="pl-PL" sz="2400" b="1" i="1" dirty="0"/>
            </a:br>
            <a:r>
              <a:rPr lang="pl-PL" sz="2400" b="1" dirty="0"/>
              <a:t>w Chorzowie Starym.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38-przy kapliczce-dzie+ä prymicji.jpg"/>
          <p:cNvPicPr>
            <a:picLocks noGrp="1" noChangeAspect="1"/>
          </p:cNvPicPr>
          <p:nvPr>
            <p:ph idx="1"/>
          </p:nvPr>
        </p:nvPicPr>
        <p:blipFill>
          <a:blip r:embed="rId2"/>
          <a:stretch>
            <a:fillRect/>
          </a:stretch>
        </p:blipFill>
        <p:spPr>
          <a:xfrm>
            <a:off x="0" y="785794"/>
            <a:ext cx="4071934" cy="5678578"/>
          </a:xfrm>
        </p:spPr>
      </p:pic>
      <p:pic>
        <p:nvPicPr>
          <p:cNvPr id="5" name="Obraz 4" descr="41-prymicje-z rodzin¦ů.jpg"/>
          <p:cNvPicPr>
            <a:picLocks noChangeAspect="1"/>
          </p:cNvPicPr>
          <p:nvPr/>
        </p:nvPicPr>
        <p:blipFill>
          <a:blip r:embed="rId3"/>
          <a:stretch>
            <a:fillRect/>
          </a:stretch>
        </p:blipFill>
        <p:spPr>
          <a:xfrm>
            <a:off x="4572000" y="142852"/>
            <a:ext cx="4310340" cy="5758903"/>
          </a:xfrm>
          <a:prstGeom prst="rect">
            <a:avLst/>
          </a:prstGeom>
        </p:spPr>
      </p:pic>
      <p:sp>
        <p:nvSpPr>
          <p:cNvPr id="7" name="pole tekstowe 6"/>
          <p:cNvSpPr txBox="1"/>
          <p:nvPr/>
        </p:nvSpPr>
        <p:spPr>
          <a:xfrm>
            <a:off x="0" y="142853"/>
            <a:ext cx="4572000" cy="461665"/>
          </a:xfrm>
          <a:prstGeom prst="rect">
            <a:avLst/>
          </a:prstGeom>
          <a:noFill/>
        </p:spPr>
        <p:txBody>
          <a:bodyPr wrap="square" rtlCol="0">
            <a:spAutoFit/>
          </a:bodyPr>
          <a:lstStyle/>
          <a:p>
            <a:r>
              <a:rPr lang="pl-PL" sz="2400" b="1" dirty="0"/>
              <a:t>Zdjęcia wykonane w dniu prymicji</a:t>
            </a:r>
          </a:p>
        </p:txBody>
      </p:sp>
      <p:sp>
        <p:nvSpPr>
          <p:cNvPr id="8" name="pole tekstowe 7"/>
          <p:cNvSpPr txBox="1"/>
          <p:nvPr/>
        </p:nvSpPr>
        <p:spPr>
          <a:xfrm>
            <a:off x="4929190" y="6000768"/>
            <a:ext cx="3714776" cy="646331"/>
          </a:xfrm>
          <a:prstGeom prst="rect">
            <a:avLst/>
          </a:prstGeom>
          <a:noFill/>
        </p:spPr>
        <p:txBody>
          <a:bodyPr wrap="square" rtlCol="0">
            <a:spAutoFit/>
          </a:bodyPr>
          <a:lstStyle/>
          <a:p>
            <a:pPr algn="ctr"/>
            <a:r>
              <a:rPr lang="pl-PL" b="1" dirty="0"/>
              <a:t>Z rodzicami, siostrami, bratem</a:t>
            </a:r>
            <a:br>
              <a:rPr lang="pl-PL" b="1" dirty="0"/>
            </a:br>
            <a:r>
              <a:rPr lang="pl-PL" b="1" dirty="0"/>
              <a:t> i dziadkiem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37-grupowe-prymicje.jpg"/>
          <p:cNvPicPr>
            <a:picLocks noChangeAspect="1"/>
          </p:cNvPicPr>
          <p:nvPr/>
        </p:nvPicPr>
        <p:blipFill>
          <a:blip r:embed="rId2"/>
          <a:stretch>
            <a:fillRect/>
          </a:stretch>
        </p:blipFill>
        <p:spPr>
          <a:xfrm>
            <a:off x="428596" y="255152"/>
            <a:ext cx="8072494" cy="6183531"/>
          </a:xfrm>
          <a:prstGeom prst="rect">
            <a:avLst/>
          </a:prstGeom>
        </p:spPr>
      </p:pic>
      <p:sp>
        <p:nvSpPr>
          <p:cNvPr id="5" name="pole tekstowe 4"/>
          <p:cNvSpPr txBox="1"/>
          <p:nvPr/>
        </p:nvSpPr>
        <p:spPr>
          <a:xfrm>
            <a:off x="2571736" y="6429396"/>
            <a:ext cx="4643470" cy="369332"/>
          </a:xfrm>
          <a:prstGeom prst="rect">
            <a:avLst/>
          </a:prstGeom>
          <a:noFill/>
        </p:spPr>
        <p:txBody>
          <a:bodyPr wrap="square" rtlCol="0">
            <a:spAutoFit/>
          </a:bodyPr>
          <a:lstStyle/>
          <a:p>
            <a:r>
              <a:rPr lang="pl-PL" b="1" dirty="0"/>
              <a:t>Zdjęcie grupowe wykonane w dniu prymicji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0-z kolegmi z Bratniej Pomocy.jpg"/>
          <p:cNvPicPr>
            <a:picLocks noChangeAspect="1"/>
          </p:cNvPicPr>
          <p:nvPr/>
        </p:nvPicPr>
        <p:blipFill>
          <a:blip r:embed="rId2"/>
          <a:stretch>
            <a:fillRect/>
          </a:stretch>
        </p:blipFill>
        <p:spPr>
          <a:xfrm>
            <a:off x="1357290" y="571480"/>
            <a:ext cx="6412962" cy="4899504"/>
          </a:xfrm>
          <a:prstGeom prst="rect">
            <a:avLst/>
          </a:prstGeom>
        </p:spPr>
      </p:pic>
      <p:sp>
        <p:nvSpPr>
          <p:cNvPr id="8" name="pole tekstowe 7"/>
          <p:cNvSpPr txBox="1"/>
          <p:nvPr/>
        </p:nvSpPr>
        <p:spPr>
          <a:xfrm>
            <a:off x="2428860" y="5572140"/>
            <a:ext cx="3429024" cy="369332"/>
          </a:xfrm>
          <a:prstGeom prst="rect">
            <a:avLst/>
          </a:prstGeom>
          <a:noFill/>
        </p:spPr>
        <p:txBody>
          <a:bodyPr wrap="square" rtlCol="0">
            <a:spAutoFit/>
          </a:bodyPr>
          <a:lstStyle/>
          <a:p>
            <a:pPr algn="ctr"/>
            <a:r>
              <a:rPr lang="pl-PL" b="1" dirty="0"/>
              <a:t>Z kolegami z Bratniej Pomocy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Untitled-62B.jpg"/>
          <p:cNvPicPr>
            <a:picLocks noChangeAspect="1"/>
          </p:cNvPicPr>
          <p:nvPr/>
        </p:nvPicPr>
        <p:blipFill>
          <a:blip r:embed="rId2" cstate="print"/>
          <a:stretch>
            <a:fillRect/>
          </a:stretch>
        </p:blipFill>
        <p:spPr>
          <a:xfrm>
            <a:off x="5000628" y="500041"/>
            <a:ext cx="3983594" cy="5310129"/>
          </a:xfrm>
          <a:prstGeom prst="rect">
            <a:avLst/>
          </a:prstGeom>
        </p:spPr>
      </p:pic>
      <p:pic>
        <p:nvPicPr>
          <p:cNvPr id="11" name="Obraz 10" descr="Untitled-62A.jpg"/>
          <p:cNvPicPr>
            <a:picLocks noChangeAspect="1"/>
          </p:cNvPicPr>
          <p:nvPr/>
        </p:nvPicPr>
        <p:blipFill>
          <a:blip r:embed="rId3"/>
          <a:stretch>
            <a:fillRect/>
          </a:stretch>
        </p:blipFill>
        <p:spPr>
          <a:xfrm>
            <a:off x="214281" y="357166"/>
            <a:ext cx="4870773" cy="3643338"/>
          </a:xfrm>
          <a:prstGeom prst="rect">
            <a:avLst/>
          </a:prstGeom>
        </p:spPr>
      </p:pic>
      <p:sp>
        <p:nvSpPr>
          <p:cNvPr id="13" name="pole tekstowe 12"/>
          <p:cNvSpPr txBox="1"/>
          <p:nvPr/>
        </p:nvSpPr>
        <p:spPr>
          <a:xfrm>
            <a:off x="285720" y="4500570"/>
            <a:ext cx="3214710" cy="923330"/>
          </a:xfrm>
          <a:prstGeom prst="rect">
            <a:avLst/>
          </a:prstGeom>
          <a:noFill/>
        </p:spPr>
        <p:txBody>
          <a:bodyPr wrap="square" rtlCol="0">
            <a:spAutoFit/>
          </a:bodyPr>
          <a:lstStyle/>
          <a:p>
            <a:pPr algn="ctr"/>
            <a:r>
              <a:rPr lang="pl-PL" b="1" dirty="0"/>
              <a:t>Dzieci z parafii św. Marii Magdaleny w dniu prymicji </a:t>
            </a:r>
            <a:br>
              <a:rPr lang="pl-PL" b="1" dirty="0"/>
            </a:br>
            <a:r>
              <a:rPr lang="pl-PL" b="1" dirty="0"/>
              <a:t>ks. Jana.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939916"/>
          </a:xfrm>
        </p:spPr>
        <p:txBody>
          <a:bodyPr>
            <a:noAutofit/>
          </a:bodyPr>
          <a:lstStyle/>
          <a:p>
            <a:r>
              <a:rPr lang="pl-PL" sz="2400" b="1" dirty="0"/>
              <a:t>Urodził się na Górnym Śląsku 18 stycznia 1914 jako pierwsze dziecko</a:t>
            </a:r>
            <a:br>
              <a:rPr lang="pl-PL" sz="2400" b="1" dirty="0"/>
            </a:br>
            <a:r>
              <a:rPr lang="pl-PL" sz="2400" b="1" dirty="0"/>
              <a:t> i Anny z domu </a:t>
            </a:r>
            <a:r>
              <a:rPr lang="pl-PL" sz="2400" b="1" dirty="0" err="1"/>
              <a:t>Cofałka</a:t>
            </a:r>
            <a:r>
              <a:rPr lang="pl-PL" sz="2400" b="1" dirty="0"/>
              <a:t>. Miał pięcioro rodzeństwa: Jadwigę </a:t>
            </a:r>
            <a:br>
              <a:rPr lang="pl-PL" sz="2400" b="1" dirty="0"/>
            </a:br>
            <a:r>
              <a:rPr lang="pl-PL" sz="2400" b="1" dirty="0"/>
              <a:t>(zmarłą w dzieciństwie), urodzoną martwą kolejną siostrę nieznanego imienia, brata Piotra oraz</a:t>
            </a:r>
            <a:r>
              <a:rPr lang="pl-PL" sz="2400" b="1" baseline="30000" dirty="0"/>
              <a:t>  </a:t>
            </a:r>
            <a:r>
              <a:rPr lang="pl-PL" sz="2400" b="1" dirty="0"/>
              <a:t>siostry Różę i Marię.</a:t>
            </a:r>
            <a:br>
              <a:rPr lang="pl-PL" sz="2400" b="1" dirty="0"/>
            </a:br>
            <a:endParaRPr lang="pl-PL" sz="2400" b="1" dirty="0"/>
          </a:p>
        </p:txBody>
      </p:sp>
      <p:pic>
        <p:nvPicPr>
          <p:cNvPr id="4" name="Obraz 3" descr="7-Jan Macha z rodzicami 1915.jpg"/>
          <p:cNvPicPr>
            <a:picLocks noChangeAspect="1"/>
          </p:cNvPicPr>
          <p:nvPr/>
        </p:nvPicPr>
        <p:blipFill>
          <a:blip r:embed="rId2" cstate="print"/>
          <a:stretch>
            <a:fillRect/>
          </a:stretch>
        </p:blipFill>
        <p:spPr>
          <a:xfrm>
            <a:off x="285720" y="2214554"/>
            <a:ext cx="2216563" cy="3429024"/>
          </a:xfrm>
          <a:prstGeom prst="rect">
            <a:avLst/>
          </a:prstGeom>
        </p:spPr>
      </p:pic>
      <p:pic>
        <p:nvPicPr>
          <p:cNvPr id="5" name="Obraz 4" descr="8-Bracia Jan i Piotra Macha.jpg"/>
          <p:cNvPicPr>
            <a:picLocks noChangeAspect="1"/>
          </p:cNvPicPr>
          <p:nvPr/>
        </p:nvPicPr>
        <p:blipFill>
          <a:blip r:embed="rId3" cstate="print"/>
          <a:stretch>
            <a:fillRect/>
          </a:stretch>
        </p:blipFill>
        <p:spPr>
          <a:xfrm>
            <a:off x="3286116" y="2143116"/>
            <a:ext cx="2177423" cy="3357586"/>
          </a:xfrm>
          <a:prstGeom prst="rect">
            <a:avLst/>
          </a:prstGeom>
        </p:spPr>
      </p:pic>
      <p:sp>
        <p:nvSpPr>
          <p:cNvPr id="8" name="pole tekstowe 7"/>
          <p:cNvSpPr txBox="1"/>
          <p:nvPr/>
        </p:nvSpPr>
        <p:spPr>
          <a:xfrm>
            <a:off x="142844" y="5786454"/>
            <a:ext cx="2786082" cy="369332"/>
          </a:xfrm>
          <a:prstGeom prst="rect">
            <a:avLst/>
          </a:prstGeom>
          <a:noFill/>
        </p:spPr>
        <p:txBody>
          <a:bodyPr wrap="square" rtlCol="0">
            <a:spAutoFit/>
          </a:bodyPr>
          <a:lstStyle/>
          <a:p>
            <a:pPr algn="ctr"/>
            <a:r>
              <a:rPr lang="pl-PL" b="1" dirty="0"/>
              <a:t>Zdjęcie z rodzicami 1915 r.</a:t>
            </a:r>
          </a:p>
        </p:txBody>
      </p:sp>
      <p:sp>
        <p:nvSpPr>
          <p:cNvPr id="9" name="pole tekstowe 8"/>
          <p:cNvSpPr txBox="1"/>
          <p:nvPr/>
        </p:nvSpPr>
        <p:spPr>
          <a:xfrm>
            <a:off x="3071802" y="5429264"/>
            <a:ext cx="2500330" cy="646331"/>
          </a:xfrm>
          <a:prstGeom prst="rect">
            <a:avLst/>
          </a:prstGeom>
          <a:noFill/>
        </p:spPr>
        <p:txBody>
          <a:bodyPr wrap="square" rtlCol="0">
            <a:spAutoFit/>
          </a:bodyPr>
          <a:lstStyle/>
          <a:p>
            <a:pPr algn="ctr"/>
            <a:r>
              <a:rPr lang="pl-PL" b="1" dirty="0"/>
              <a:t>Na zdjęciu z młodszym bratem Piotrem</a:t>
            </a:r>
          </a:p>
        </p:txBody>
      </p:sp>
      <p:sp>
        <p:nvSpPr>
          <p:cNvPr id="10" name="pole tekstowe 9"/>
          <p:cNvSpPr txBox="1"/>
          <p:nvPr/>
        </p:nvSpPr>
        <p:spPr>
          <a:xfrm>
            <a:off x="6143636" y="5857892"/>
            <a:ext cx="2857520" cy="646331"/>
          </a:xfrm>
          <a:prstGeom prst="rect">
            <a:avLst/>
          </a:prstGeom>
          <a:noFill/>
        </p:spPr>
        <p:txBody>
          <a:bodyPr wrap="square" rtlCol="0">
            <a:spAutoFit/>
          </a:bodyPr>
          <a:lstStyle/>
          <a:p>
            <a:pPr algn="ctr"/>
            <a:r>
              <a:rPr lang="pl-PL" b="1" dirty="0"/>
              <a:t>Siostry  ks. Jana w dniu jego prymicji</a:t>
            </a:r>
          </a:p>
        </p:txBody>
      </p:sp>
      <p:pic>
        <p:nvPicPr>
          <p:cNvPr id="11" name="Obraz 10" descr="Untitled-62E.jpg"/>
          <p:cNvPicPr>
            <a:picLocks noChangeAspect="1"/>
          </p:cNvPicPr>
          <p:nvPr/>
        </p:nvPicPr>
        <p:blipFill>
          <a:blip r:embed="rId4" cstate="print"/>
          <a:stretch>
            <a:fillRect/>
          </a:stretch>
        </p:blipFill>
        <p:spPr>
          <a:xfrm>
            <a:off x="6429388" y="2169048"/>
            <a:ext cx="2154390" cy="35267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parafia św. Józefa.jpg"/>
          <p:cNvPicPr>
            <a:picLocks noChangeAspect="1"/>
          </p:cNvPicPr>
          <p:nvPr/>
        </p:nvPicPr>
        <p:blipFill>
          <a:blip r:embed="rId2">
            <a:grayscl/>
          </a:blip>
          <a:stretch>
            <a:fillRect/>
          </a:stretch>
        </p:blipFill>
        <p:spPr>
          <a:xfrm>
            <a:off x="1428728" y="1714488"/>
            <a:ext cx="6007774" cy="3995170"/>
          </a:xfrm>
          <a:prstGeom prst="rect">
            <a:avLst/>
          </a:prstGeom>
        </p:spPr>
      </p:pic>
      <p:sp>
        <p:nvSpPr>
          <p:cNvPr id="5" name="pole tekstowe 4"/>
          <p:cNvSpPr txBox="1"/>
          <p:nvPr/>
        </p:nvSpPr>
        <p:spPr>
          <a:xfrm>
            <a:off x="785786" y="214290"/>
            <a:ext cx="6929486" cy="830997"/>
          </a:xfrm>
          <a:prstGeom prst="rect">
            <a:avLst/>
          </a:prstGeom>
          <a:noFill/>
        </p:spPr>
        <p:txBody>
          <a:bodyPr wrap="square" rtlCol="0">
            <a:spAutoFit/>
          </a:bodyPr>
          <a:lstStyle/>
          <a:p>
            <a:pPr algn="ctr"/>
            <a:r>
              <a:rPr lang="pl-PL" sz="2400" b="1" dirty="0"/>
              <a:t>10 września 1939 r. rozpoczyna posługę jako wikariusz w parafii </a:t>
            </a:r>
            <a:r>
              <a:rPr lang="pl-PL" sz="2400" b="1" i="1" dirty="0"/>
              <a:t>p.w. św. Józefa </a:t>
            </a:r>
            <a:r>
              <a:rPr lang="pl-PL" sz="2400" b="1" dirty="0"/>
              <a:t>w Rudzie.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4-ks. Gasz i ks. Macha 1941.jpg"/>
          <p:cNvPicPr>
            <a:picLocks noChangeAspect="1"/>
          </p:cNvPicPr>
          <p:nvPr/>
        </p:nvPicPr>
        <p:blipFill>
          <a:blip r:embed="rId2" cstate="print"/>
          <a:stretch>
            <a:fillRect/>
          </a:stretch>
        </p:blipFill>
        <p:spPr>
          <a:xfrm>
            <a:off x="4286248" y="0"/>
            <a:ext cx="3881462" cy="5593187"/>
          </a:xfrm>
          <a:prstGeom prst="rect">
            <a:avLst/>
          </a:prstGeom>
        </p:spPr>
      </p:pic>
      <p:pic>
        <p:nvPicPr>
          <p:cNvPr id="5" name="Obraz 4" descr="ks. Skrzypczyk.jpg"/>
          <p:cNvPicPr>
            <a:picLocks noChangeAspect="1"/>
          </p:cNvPicPr>
          <p:nvPr/>
        </p:nvPicPr>
        <p:blipFill>
          <a:blip r:embed="rId3"/>
          <a:stretch>
            <a:fillRect/>
          </a:stretch>
        </p:blipFill>
        <p:spPr>
          <a:xfrm>
            <a:off x="357158" y="214290"/>
            <a:ext cx="2352522" cy="3786214"/>
          </a:xfrm>
          <a:prstGeom prst="rect">
            <a:avLst/>
          </a:prstGeom>
        </p:spPr>
      </p:pic>
      <p:sp>
        <p:nvSpPr>
          <p:cNvPr id="6" name="pole tekstowe 5"/>
          <p:cNvSpPr txBox="1"/>
          <p:nvPr/>
        </p:nvSpPr>
        <p:spPr>
          <a:xfrm>
            <a:off x="428596" y="4143381"/>
            <a:ext cx="2071702" cy="923330"/>
          </a:xfrm>
          <a:prstGeom prst="rect">
            <a:avLst/>
          </a:prstGeom>
          <a:noFill/>
        </p:spPr>
        <p:txBody>
          <a:bodyPr wrap="square" rtlCol="0">
            <a:spAutoFit/>
          </a:bodyPr>
          <a:lstStyle/>
          <a:p>
            <a:pPr algn="ctr"/>
            <a:r>
              <a:rPr lang="pl-PL" b="1" dirty="0"/>
              <a:t>Ks. Jan Skrzypczyk proboszcz </a:t>
            </a:r>
            <a:br>
              <a:rPr lang="pl-PL" b="1" dirty="0"/>
            </a:br>
            <a:r>
              <a:rPr lang="pl-PL" b="1" dirty="0"/>
              <a:t>w parafii św. Józefa.</a:t>
            </a:r>
          </a:p>
        </p:txBody>
      </p:sp>
      <p:sp>
        <p:nvSpPr>
          <p:cNvPr id="7" name="Prostokąt 6"/>
          <p:cNvSpPr/>
          <p:nvPr/>
        </p:nvSpPr>
        <p:spPr>
          <a:xfrm>
            <a:off x="3857620" y="5429264"/>
            <a:ext cx="4714908" cy="1200329"/>
          </a:xfrm>
          <a:prstGeom prst="rect">
            <a:avLst/>
          </a:prstGeom>
        </p:spPr>
        <p:txBody>
          <a:bodyPr wrap="square">
            <a:spAutoFit/>
          </a:bodyPr>
          <a:lstStyle/>
          <a:p>
            <a:pPr algn="ctr"/>
            <a:r>
              <a:rPr lang="pl-PL" b="1" dirty="0"/>
              <a:t>W parafii św. Józefa ks. Macha posługiwał przez pewien czas razem z ks. Antonim Gaszem, swoim rocznikowym kolegą. Tutaj razem na zdjęciu.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6-z dzie¦çmi komunijnymi Ruda +Ül..jpg"/>
          <p:cNvPicPr>
            <a:picLocks noChangeAspect="1"/>
          </p:cNvPicPr>
          <p:nvPr/>
        </p:nvPicPr>
        <p:blipFill>
          <a:blip r:embed="rId2"/>
          <a:stretch>
            <a:fillRect/>
          </a:stretch>
        </p:blipFill>
        <p:spPr>
          <a:xfrm>
            <a:off x="214283" y="142853"/>
            <a:ext cx="5072098" cy="3286720"/>
          </a:xfrm>
          <a:prstGeom prst="rect">
            <a:avLst/>
          </a:prstGeom>
        </p:spPr>
      </p:pic>
      <p:pic>
        <p:nvPicPr>
          <p:cNvPr id="6" name="Obraz 5" descr="Untitled-65C.jpg"/>
          <p:cNvPicPr>
            <a:picLocks noChangeAspect="1"/>
          </p:cNvPicPr>
          <p:nvPr/>
        </p:nvPicPr>
        <p:blipFill>
          <a:blip r:embed="rId3"/>
          <a:stretch>
            <a:fillRect/>
          </a:stretch>
        </p:blipFill>
        <p:spPr>
          <a:xfrm>
            <a:off x="3857619" y="2968939"/>
            <a:ext cx="5262451" cy="3389019"/>
          </a:xfrm>
          <a:prstGeom prst="rect">
            <a:avLst/>
          </a:prstGeom>
        </p:spPr>
      </p:pic>
      <p:sp>
        <p:nvSpPr>
          <p:cNvPr id="7" name="pole tekstowe 6"/>
          <p:cNvSpPr txBox="1"/>
          <p:nvPr/>
        </p:nvSpPr>
        <p:spPr>
          <a:xfrm>
            <a:off x="5572132" y="642918"/>
            <a:ext cx="3071834" cy="2308324"/>
          </a:xfrm>
          <a:prstGeom prst="rect">
            <a:avLst/>
          </a:prstGeom>
          <a:noFill/>
        </p:spPr>
        <p:txBody>
          <a:bodyPr wrap="square" rtlCol="0">
            <a:spAutoFit/>
          </a:bodyPr>
          <a:lstStyle/>
          <a:p>
            <a:pPr algn="ctr"/>
            <a:r>
              <a:rPr lang="pl-PL" sz="2400" b="1" dirty="0"/>
              <a:t>Jako wikariusz zajmował się w parafii przede wszystkim sprawowaniem sakramentów świętych.</a:t>
            </a:r>
          </a:p>
        </p:txBody>
      </p:sp>
      <p:sp>
        <p:nvSpPr>
          <p:cNvPr id="8" name="pole tekstowe 7"/>
          <p:cNvSpPr txBox="1"/>
          <p:nvPr/>
        </p:nvSpPr>
        <p:spPr>
          <a:xfrm>
            <a:off x="214282" y="4643446"/>
            <a:ext cx="3643339" cy="369332"/>
          </a:xfrm>
          <a:prstGeom prst="rect">
            <a:avLst/>
          </a:prstGeom>
          <a:noFill/>
        </p:spPr>
        <p:txBody>
          <a:bodyPr wrap="square" rtlCol="0">
            <a:spAutoFit/>
          </a:bodyPr>
          <a:lstStyle/>
          <a:p>
            <a:r>
              <a:rPr lang="pl-PL" b="1" dirty="0"/>
              <a:t>Na zdjęciach z dziećmi komunijnymi.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0" y="857232"/>
            <a:ext cx="9144000" cy="4524315"/>
          </a:xfrm>
          <a:prstGeom prst="rect">
            <a:avLst/>
          </a:prstGeom>
          <a:noFill/>
        </p:spPr>
        <p:txBody>
          <a:bodyPr wrap="square" rtlCol="0">
            <a:spAutoFit/>
          </a:bodyPr>
          <a:lstStyle/>
          <a:p>
            <a:pPr algn="ctr"/>
            <a:r>
              <a:rPr lang="pl-PL" sz="2400" b="1" dirty="0"/>
              <a:t>W  czasie pierwszej wizyty duszpasterskiej w parafii zobaczył jak wiele polskich rodzin cierpi niedostatek.</a:t>
            </a:r>
          </a:p>
          <a:p>
            <a:pPr algn="ctr"/>
            <a:endParaRPr lang="pl-PL" sz="2400" b="1" dirty="0"/>
          </a:p>
          <a:p>
            <a:pPr algn="ctr"/>
            <a:r>
              <a:rPr lang="pl-PL" sz="2400" b="1" dirty="0"/>
              <a:t>Zaangażował się zatem w pomoc charytatywną rodzinom pozbawionym środków do życia z powodu uwięzienia ojców i mężów.</a:t>
            </a:r>
          </a:p>
          <a:p>
            <a:pPr algn="ctr"/>
            <a:endParaRPr lang="pl-PL" sz="2400" b="1" dirty="0"/>
          </a:p>
          <a:p>
            <a:pPr algn="ctr"/>
            <a:r>
              <a:rPr lang="pl-PL" sz="2400" b="1" dirty="0"/>
              <a:t>Już w październiku 1939 r. przyłączył się do organizacji konspiracyjnej </a:t>
            </a:r>
            <a:r>
              <a:rPr lang="pl-PL" sz="2400" b="1" i="1" u="sng" dirty="0"/>
              <a:t>„Konwalia” </a:t>
            </a:r>
            <a:r>
              <a:rPr lang="pl-PL" sz="2400" b="1" dirty="0"/>
              <a:t>i został odpowiedzialnym </a:t>
            </a:r>
            <a:br>
              <a:rPr lang="pl-PL" sz="2400" b="1" dirty="0"/>
            </a:br>
            <a:r>
              <a:rPr lang="pl-PL" sz="2400" b="1" dirty="0"/>
              <a:t>za tzw. opiekę społeczną.</a:t>
            </a:r>
          </a:p>
          <a:p>
            <a:pPr algn="ctr"/>
            <a:endParaRPr lang="pl-PL" sz="2400" b="1" dirty="0"/>
          </a:p>
          <a:p>
            <a:pPr algn="ctr"/>
            <a:r>
              <a:rPr lang="pl-PL" sz="2400" b="1" dirty="0"/>
              <a:t>Od 1940 r. był śledzony przez policję i w Zielone Świątki został wezwany na gestapo, gdzie go  przesłuchiwano.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Guertler_joachim.jpg"/>
          <p:cNvPicPr>
            <a:picLocks noChangeAspect="1"/>
          </p:cNvPicPr>
          <p:nvPr/>
        </p:nvPicPr>
        <p:blipFill>
          <a:blip r:embed="rId2"/>
          <a:stretch>
            <a:fillRect/>
          </a:stretch>
        </p:blipFill>
        <p:spPr>
          <a:xfrm>
            <a:off x="6143636" y="3872752"/>
            <a:ext cx="2162760" cy="2817929"/>
          </a:xfrm>
          <a:prstGeom prst="rect">
            <a:avLst/>
          </a:prstGeom>
        </p:spPr>
      </p:pic>
      <p:sp>
        <p:nvSpPr>
          <p:cNvPr id="5" name="Prostokąt 4"/>
          <p:cNvSpPr/>
          <p:nvPr/>
        </p:nvSpPr>
        <p:spPr>
          <a:xfrm>
            <a:off x="142844" y="335847"/>
            <a:ext cx="8858312" cy="3477875"/>
          </a:xfrm>
          <a:prstGeom prst="rect">
            <a:avLst/>
          </a:prstGeom>
        </p:spPr>
        <p:txBody>
          <a:bodyPr wrap="square">
            <a:spAutoFit/>
          </a:bodyPr>
          <a:lstStyle/>
          <a:p>
            <a:r>
              <a:rPr lang="pl-PL" sz="2000" b="1" dirty="0"/>
              <a:t>Prefekt Śląskiego Seminarium Duchownego w Krakowie ks. Józef Rzychoń, założył w  Rudzie inspektorat rudzko-chorzowski Polskiej Organizacji Zbrojnej, na której czele stanął ks. Macha. </a:t>
            </a:r>
          </a:p>
          <a:p>
            <a:endParaRPr lang="pl-PL" sz="2000" b="1" dirty="0"/>
          </a:p>
          <a:p>
            <a:r>
              <a:rPr lang="pl-PL" sz="2000" b="1" dirty="0"/>
              <a:t>Ks. Jan rozpoczyna również współpracę z klerykiem Joachimem </a:t>
            </a:r>
            <a:r>
              <a:rPr lang="pl-PL" sz="2000" b="1" dirty="0" err="1"/>
              <a:t>Gűrtlerem</a:t>
            </a:r>
            <a:r>
              <a:rPr lang="pl-PL" sz="2000" b="1" dirty="0"/>
              <a:t>. </a:t>
            </a:r>
          </a:p>
          <a:p>
            <a:endParaRPr lang="pl-PL" sz="2000" b="1" dirty="0"/>
          </a:p>
          <a:p>
            <a:r>
              <a:rPr lang="pl-PL" sz="2000" b="1" dirty="0"/>
              <a:t>W organizacji konspiracyjnej „Konwalia” działają głównie harcerze, wychowankowie gimnazjum im. Tadeusza Kościuszki w Rudzie Śląskiej. </a:t>
            </a:r>
          </a:p>
          <a:p>
            <a:endParaRPr lang="pl-PL" sz="2000" b="1" dirty="0"/>
          </a:p>
          <a:p>
            <a:r>
              <a:rPr lang="pl-PL" sz="2000" b="1" dirty="0"/>
              <a:t>Obejmowała ona szeroki teren, nie tylko Rudę Śląską, ale także </a:t>
            </a:r>
            <a:r>
              <a:rPr lang="pl-PL" sz="2000" b="1" dirty="0" err="1"/>
              <a:t>Orzegów</a:t>
            </a:r>
            <a:r>
              <a:rPr lang="pl-PL" sz="2000" b="1" dirty="0"/>
              <a:t>, Godulę, Lipiny, </a:t>
            </a:r>
            <a:r>
              <a:rPr lang="pl-PL" sz="2000" b="1" dirty="0" err="1"/>
              <a:t>Chropaczów</a:t>
            </a:r>
            <a:r>
              <a:rPr lang="pl-PL" sz="2000" b="1" dirty="0"/>
              <a:t>, Łagiewniki, Bielszowice, Pawłów, Kończyce i </a:t>
            </a:r>
            <a:r>
              <a:rPr lang="pl-PL" sz="2000" b="1" dirty="0" err="1"/>
              <a:t>Makoszowy</a:t>
            </a:r>
            <a:r>
              <a:rPr lang="pl-PL" sz="2000" b="1" dirty="0"/>
              <a:t>. </a:t>
            </a:r>
          </a:p>
        </p:txBody>
      </p:sp>
      <p:sp>
        <p:nvSpPr>
          <p:cNvPr id="6" name="pole tekstowe 5"/>
          <p:cNvSpPr txBox="1"/>
          <p:nvPr/>
        </p:nvSpPr>
        <p:spPr>
          <a:xfrm>
            <a:off x="2714612" y="4714884"/>
            <a:ext cx="3286148" cy="584775"/>
          </a:xfrm>
          <a:prstGeom prst="rect">
            <a:avLst/>
          </a:prstGeom>
          <a:noFill/>
        </p:spPr>
        <p:txBody>
          <a:bodyPr wrap="square" rtlCol="0">
            <a:spAutoFit/>
          </a:bodyPr>
          <a:lstStyle/>
          <a:p>
            <a:r>
              <a:rPr lang="pl-PL" sz="1600" b="1" dirty="0"/>
              <a:t>Na zdjęciu kleryk Joachim </a:t>
            </a:r>
            <a:r>
              <a:rPr lang="pl-PL" sz="1600" b="1" dirty="0" err="1"/>
              <a:t>Gűrtler</a:t>
            </a:r>
            <a:br>
              <a:rPr lang="pl-PL" sz="1600" b="1" dirty="0"/>
            </a:br>
            <a:r>
              <a:rPr lang="pl-PL" sz="1600" b="1" dirty="0"/>
              <a:t> ur. 1918 r. w Rudzie Śląskiej.</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Untitled-64B.jpg"/>
          <p:cNvPicPr>
            <a:picLocks noGrp="1" noChangeAspect="1"/>
          </p:cNvPicPr>
          <p:nvPr>
            <p:ph idx="1"/>
          </p:nvPr>
        </p:nvPicPr>
        <p:blipFill>
          <a:blip r:embed="rId2" cstate="print"/>
          <a:stretch>
            <a:fillRect/>
          </a:stretch>
        </p:blipFill>
        <p:spPr>
          <a:xfrm>
            <a:off x="428596" y="714356"/>
            <a:ext cx="3243030" cy="5072098"/>
          </a:xfrm>
        </p:spPr>
      </p:pic>
      <p:sp>
        <p:nvSpPr>
          <p:cNvPr id="6" name="pole tekstowe 5"/>
          <p:cNvSpPr txBox="1"/>
          <p:nvPr/>
        </p:nvSpPr>
        <p:spPr>
          <a:xfrm>
            <a:off x="357158" y="5857892"/>
            <a:ext cx="2857520" cy="369332"/>
          </a:xfrm>
          <a:prstGeom prst="rect">
            <a:avLst/>
          </a:prstGeom>
          <a:noFill/>
        </p:spPr>
        <p:txBody>
          <a:bodyPr wrap="square" rtlCol="0">
            <a:spAutoFit/>
          </a:bodyPr>
          <a:lstStyle/>
          <a:p>
            <a:pPr algn="ctr"/>
            <a:r>
              <a:rPr lang="pl-PL" b="1" dirty="0"/>
              <a:t>Z siostrami w 1941 r</a:t>
            </a:r>
            <a:r>
              <a:rPr lang="pl-PL" dirty="0"/>
              <a:t>.</a:t>
            </a:r>
          </a:p>
        </p:txBody>
      </p:sp>
      <p:pic>
        <p:nvPicPr>
          <p:cNvPr id="8" name="Obraz 7" descr="Untitled-4.jpg"/>
          <p:cNvPicPr>
            <a:picLocks noChangeAspect="1"/>
          </p:cNvPicPr>
          <p:nvPr/>
        </p:nvPicPr>
        <p:blipFill>
          <a:blip r:embed="rId3" cstate="print"/>
          <a:stretch>
            <a:fillRect/>
          </a:stretch>
        </p:blipFill>
        <p:spPr>
          <a:xfrm>
            <a:off x="4828530" y="500042"/>
            <a:ext cx="3624932" cy="5361275"/>
          </a:xfrm>
          <a:prstGeom prst="rect">
            <a:avLst/>
          </a:prstGeom>
        </p:spPr>
      </p:pic>
      <p:sp>
        <p:nvSpPr>
          <p:cNvPr id="9" name="pole tekstowe 8"/>
          <p:cNvSpPr txBox="1"/>
          <p:nvPr/>
        </p:nvSpPr>
        <p:spPr>
          <a:xfrm>
            <a:off x="5000628" y="6072206"/>
            <a:ext cx="3571900" cy="369332"/>
          </a:xfrm>
          <a:prstGeom prst="rect">
            <a:avLst/>
          </a:prstGeom>
          <a:noFill/>
        </p:spPr>
        <p:txBody>
          <a:bodyPr wrap="square" rtlCol="0">
            <a:spAutoFit/>
          </a:bodyPr>
          <a:lstStyle/>
          <a:p>
            <a:pPr algn="ctr"/>
            <a:r>
              <a:rPr lang="pl-PL" b="1" dirty="0"/>
              <a:t>Z dziadkiem Tomaszem </a:t>
            </a:r>
            <a:r>
              <a:rPr lang="pl-PL" b="1" dirty="0" err="1"/>
              <a:t>Machą</a:t>
            </a:r>
            <a:endParaRPr lang="pl-PL"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ul_Dworcowa_Katowice_1940.jpg"/>
          <p:cNvPicPr>
            <a:picLocks noChangeAspect="1"/>
          </p:cNvPicPr>
          <p:nvPr/>
        </p:nvPicPr>
        <p:blipFill>
          <a:blip r:embed="rId2" cstate="print"/>
          <a:stretch>
            <a:fillRect/>
          </a:stretch>
        </p:blipFill>
        <p:spPr>
          <a:xfrm>
            <a:off x="1428728" y="3429000"/>
            <a:ext cx="4857784" cy="3133271"/>
          </a:xfrm>
          <a:prstGeom prst="rect">
            <a:avLst/>
          </a:prstGeom>
        </p:spPr>
      </p:pic>
      <p:sp>
        <p:nvSpPr>
          <p:cNvPr id="5" name="Prostokąt 4"/>
          <p:cNvSpPr/>
          <p:nvPr/>
        </p:nvSpPr>
        <p:spPr>
          <a:xfrm>
            <a:off x="0" y="214290"/>
            <a:ext cx="9144000" cy="3139321"/>
          </a:xfrm>
          <a:prstGeom prst="rect">
            <a:avLst/>
          </a:prstGeom>
        </p:spPr>
        <p:txBody>
          <a:bodyPr wrap="square">
            <a:spAutoFit/>
          </a:bodyPr>
          <a:lstStyle/>
          <a:p>
            <a:pPr algn="ctr"/>
            <a:r>
              <a:rPr lang="pl-PL" b="1" dirty="0"/>
              <a:t>W piątkowe popołudnie, 5 września 1941 roku, po zajęciach szkolnych ks. Jan Macha </a:t>
            </a:r>
            <a:br>
              <a:rPr lang="pl-PL" b="1" dirty="0"/>
            </a:br>
            <a:r>
              <a:rPr lang="pl-PL" b="1" dirty="0"/>
              <a:t>w towarzystwie ówczesnych ministrantów Bernarda Łukaszczyka i Jana Hajdugi udał się pociągiem do Katowic w celu odebrania katechizmów zamówionych </a:t>
            </a:r>
            <a:br>
              <a:rPr lang="pl-PL" b="1" dirty="0"/>
            </a:br>
            <a:r>
              <a:rPr lang="pl-PL" b="1" dirty="0"/>
              <a:t>w Księgarni Katolickiej.</a:t>
            </a:r>
            <a:br>
              <a:rPr lang="pl-PL" b="1" dirty="0"/>
            </a:br>
            <a:endParaRPr lang="pl-PL" dirty="0"/>
          </a:p>
          <a:p>
            <a:pPr algn="ctr"/>
            <a:r>
              <a:rPr lang="pl-PL" b="1" dirty="0"/>
              <a:t>Po odebraniu katechizmów ks. Jan odprowadził ministrantów na pociąg powrotny. Chłopcy wsiedli do pociągu, a ksiądz stał na peronie i rozmawiał z nimi przez okno.  Nagle do ks. Machy podeszło dwóch mężczyzn, którzy chwycili go pod ręce. Jan Hajduga twierdzi, że wszystko toczyło się bez słowa, a ks. Macha nie stawiał oporu. Gestapo znalazło przy nim listę osób, którym pomagali oraz inne dokumenty wskazujące, że zbierali pieniądze i przekazywali je potrzebującym.</a:t>
            </a:r>
          </a:p>
        </p:txBody>
      </p:sp>
      <p:sp>
        <p:nvSpPr>
          <p:cNvPr id="6" name="pole tekstowe 5"/>
          <p:cNvSpPr txBox="1"/>
          <p:nvPr/>
        </p:nvSpPr>
        <p:spPr>
          <a:xfrm>
            <a:off x="6286512" y="5214950"/>
            <a:ext cx="2643206" cy="584775"/>
          </a:xfrm>
          <a:prstGeom prst="rect">
            <a:avLst/>
          </a:prstGeom>
          <a:noFill/>
        </p:spPr>
        <p:txBody>
          <a:bodyPr wrap="square" rtlCol="0">
            <a:spAutoFit/>
          </a:bodyPr>
          <a:lstStyle/>
          <a:p>
            <a:r>
              <a:rPr lang="pl-PL" sz="1600" b="1" dirty="0"/>
              <a:t>Dworzec w Katowicach </a:t>
            </a:r>
            <a:br>
              <a:rPr lang="pl-PL" sz="1600" b="1" dirty="0"/>
            </a:br>
            <a:r>
              <a:rPr lang="pl-PL" sz="1600" b="1" dirty="0"/>
              <a:t>w latach 40-tych XX 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0" y="714356"/>
            <a:ext cx="8786842" cy="1200329"/>
          </a:xfrm>
          <a:prstGeom prst="rect">
            <a:avLst/>
          </a:prstGeom>
        </p:spPr>
        <p:txBody>
          <a:bodyPr wrap="square">
            <a:spAutoFit/>
          </a:bodyPr>
          <a:lstStyle/>
          <a:p>
            <a:pPr algn="ctr"/>
            <a:r>
              <a:rPr lang="pl-PL" sz="2400" b="1" dirty="0"/>
              <a:t>Na początku czyli od 5 września 1941 r., aż do 13 listopada 1941 r.</a:t>
            </a:r>
            <a:br>
              <a:rPr lang="pl-PL" sz="2400" b="1" dirty="0"/>
            </a:br>
            <a:r>
              <a:rPr lang="pl-PL" sz="2400" b="1" dirty="0"/>
              <a:t>ks. Jan był osadzony w Ersatz - </a:t>
            </a:r>
            <a:r>
              <a:rPr lang="pl-PL" sz="2400" b="1" dirty="0" err="1"/>
              <a:t>Polizei</a:t>
            </a:r>
            <a:r>
              <a:rPr lang="pl-PL" sz="2400" b="1" dirty="0"/>
              <a:t> </a:t>
            </a:r>
            <a:r>
              <a:rPr lang="pl-PL" sz="2400" b="1" dirty="0" err="1"/>
              <a:t>Gefängnis</a:t>
            </a:r>
            <a:r>
              <a:rPr lang="pl-PL" sz="2400" b="1" dirty="0"/>
              <a:t> Myslowitz. </a:t>
            </a:r>
            <a:br>
              <a:rPr lang="pl-PL" sz="2400" b="1" dirty="0"/>
            </a:br>
            <a:r>
              <a:rPr lang="pl-PL" sz="2400" b="1" dirty="0"/>
              <a:t>Później przewieziono go do więzienia w Mysłowicach.</a:t>
            </a:r>
          </a:p>
        </p:txBody>
      </p:sp>
      <p:sp>
        <p:nvSpPr>
          <p:cNvPr id="11" name="Prostokąt 10"/>
          <p:cNvSpPr/>
          <p:nvPr/>
        </p:nvSpPr>
        <p:spPr>
          <a:xfrm>
            <a:off x="0" y="4857760"/>
            <a:ext cx="9144000" cy="1569660"/>
          </a:xfrm>
          <a:prstGeom prst="rect">
            <a:avLst/>
          </a:prstGeom>
        </p:spPr>
        <p:txBody>
          <a:bodyPr wrap="square">
            <a:spAutoFit/>
          </a:bodyPr>
          <a:lstStyle/>
          <a:p>
            <a:pPr algn="ctr"/>
            <a:r>
              <a:rPr lang="hu-HU" sz="2400" b="1" dirty="0"/>
              <a:t>5 września zostali aresztowani również w Rudzie Śląskiej ludzie z siatki ks. Machy: m.in. Joachim, Stefan i Józef Gűrtlerowie, Jerzy Hulok, Leon Rydrych, Joachim Achtelik i Józef Stargala, Wilhelm Gajowski, Rudolf Koj, Teodor Tkocz, Alfred Musiał, Sebastian Jaskuła.</a:t>
            </a:r>
            <a:endParaRPr lang="pl-PL" sz="2400" b="1" dirty="0"/>
          </a:p>
        </p:txBody>
      </p:sp>
      <p:pic>
        <p:nvPicPr>
          <p:cNvPr id="4" name="Obraz 3" descr="wiezienie mysłowice.jpg"/>
          <p:cNvPicPr>
            <a:picLocks noChangeAspect="1"/>
          </p:cNvPicPr>
          <p:nvPr/>
        </p:nvPicPr>
        <p:blipFill>
          <a:blip r:embed="rId2"/>
          <a:stretch>
            <a:fillRect/>
          </a:stretch>
        </p:blipFill>
        <p:spPr>
          <a:xfrm>
            <a:off x="2357422" y="1857364"/>
            <a:ext cx="2214562" cy="2952749"/>
          </a:xfrm>
          <a:prstGeom prst="rect">
            <a:avLst/>
          </a:prstGeom>
        </p:spPr>
      </p:pic>
      <p:sp>
        <p:nvSpPr>
          <p:cNvPr id="5" name="pole tekstowe 4"/>
          <p:cNvSpPr txBox="1"/>
          <p:nvPr/>
        </p:nvSpPr>
        <p:spPr>
          <a:xfrm>
            <a:off x="5000628" y="3286124"/>
            <a:ext cx="3286148" cy="923330"/>
          </a:xfrm>
          <a:prstGeom prst="rect">
            <a:avLst/>
          </a:prstGeom>
          <a:noFill/>
        </p:spPr>
        <p:txBody>
          <a:bodyPr wrap="square" rtlCol="0">
            <a:spAutoFit/>
          </a:bodyPr>
          <a:lstStyle/>
          <a:p>
            <a:r>
              <a:rPr lang="pl-PL" dirty="0"/>
              <a:t>Tablica pamiątkowa stojąca dziś w miejscu  więzienia przejściowego w Mysłowicach.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0"/>
            <a:ext cx="8472518" cy="4214818"/>
          </a:xfrm>
        </p:spPr>
        <p:txBody>
          <a:bodyPr>
            <a:noAutofit/>
          </a:bodyPr>
          <a:lstStyle/>
          <a:p>
            <a:r>
              <a:rPr lang="pl-PL" sz="1800" dirty="0">
                <a:latin typeface="+mn-lt"/>
              </a:rPr>
              <a:t> </a:t>
            </a:r>
            <a:r>
              <a:rPr lang="pl-PL" sz="1600" b="1" dirty="0">
                <a:latin typeface="+mn-lt"/>
              </a:rPr>
              <a:t>17 lipca 1942 r. w gmachu katowickiego sądu odbyła się rozprawa ks. Machy. Przybyli na nią jego bliscy: rodzice, siostra matki Klara </a:t>
            </a:r>
            <a:r>
              <a:rPr lang="pl-PL" sz="1600" b="1" dirty="0" err="1">
                <a:latin typeface="+mn-lt"/>
              </a:rPr>
              <a:t>Frymel</a:t>
            </a:r>
            <a:r>
              <a:rPr lang="pl-PL" sz="1600" b="1" dirty="0">
                <a:latin typeface="+mn-lt"/>
              </a:rPr>
              <a:t> i siostra Róża. Nie zostali wpuszczeni jednak na salę rozpraw. Rozprawa toczyła się od 9.00 do 13.00 i po przerwie od 14.00 do 19.00.</a:t>
            </a:r>
            <a:br>
              <a:rPr lang="pl-PL" sz="1600" b="1" dirty="0">
                <a:latin typeface="+mn-lt"/>
              </a:rPr>
            </a:br>
            <a:br>
              <a:rPr lang="pl-PL" sz="1600" b="1" dirty="0">
                <a:latin typeface="+mn-lt"/>
              </a:rPr>
            </a:br>
            <a:r>
              <a:rPr lang="pl-PL" sz="1600" b="1" dirty="0">
                <a:latin typeface="+mn-lt"/>
              </a:rPr>
              <a:t>Ks. Janowi zarzucono to, że wspierał polskie rodziny i został oskarżony o zdradę stanu. Świadkami występującymi przeciwko oskarżonemu byli gestapowcy: </a:t>
            </a:r>
            <a:r>
              <a:rPr lang="pl-PL" sz="1600" b="1" dirty="0" err="1">
                <a:latin typeface="+mn-lt"/>
              </a:rPr>
              <a:t>Baucz</a:t>
            </a:r>
            <a:r>
              <a:rPr lang="pl-PL" sz="1600" b="1" dirty="0">
                <a:latin typeface="+mn-lt"/>
              </a:rPr>
              <a:t> i Gawlik. Adwokatowi odebrano prawo głosu, dlatego ks. Jan sam wygłosił półtoragodzinną mowę obronną. Uzasadniał swoją postawę tym, że jako kapłan </a:t>
            </a:r>
            <a:r>
              <a:rPr lang="pl-PL" sz="1600" b="1" u="sng" dirty="0">
                <a:latin typeface="+mn-lt"/>
              </a:rPr>
              <a:t>czynił wszystko na wzór Jezusa</a:t>
            </a:r>
            <a:r>
              <a:rPr lang="pl-PL" sz="1600" b="1" dirty="0">
                <a:latin typeface="+mn-lt"/>
              </a:rPr>
              <a:t>. Przez cały dzień ks. Jan nie otrzymał nic do jedzenia i picia. Rodzinie nawet w czasie przerwy nie pozwolono zbliżyć się do oskarżonego.</a:t>
            </a:r>
            <a:br>
              <a:rPr lang="pl-PL" sz="1600" b="1" dirty="0">
                <a:latin typeface="+mn-lt"/>
              </a:rPr>
            </a:br>
            <a:br>
              <a:rPr lang="pl-PL" sz="1600" b="1" dirty="0">
                <a:latin typeface="+mn-lt"/>
              </a:rPr>
            </a:br>
            <a:r>
              <a:rPr lang="pl-PL" sz="1600" b="1" dirty="0">
                <a:latin typeface="+mn-lt"/>
              </a:rPr>
              <a:t>Wieczorem wydano wyrok: kara śmierci przez ścięcie. Ks. Jan przyjął wyrok spokojnie. </a:t>
            </a:r>
            <a:br>
              <a:rPr lang="pl-PL" sz="1600" b="1" dirty="0">
                <a:latin typeface="+mn-lt"/>
              </a:rPr>
            </a:br>
            <a:r>
              <a:rPr lang="pl-PL" sz="1600" b="1" dirty="0">
                <a:latin typeface="+mn-lt"/>
              </a:rPr>
              <a:t>W brewiarzu przekazanym po śmierci ks. A. Gaszowi pozostawił kartkę napisaną własnoręcznie: „Macha Johann </a:t>
            </a:r>
            <a:r>
              <a:rPr lang="pl-PL" sz="1600" b="1" dirty="0" err="1">
                <a:latin typeface="+mn-lt"/>
              </a:rPr>
              <a:t>zum</a:t>
            </a:r>
            <a:r>
              <a:rPr lang="pl-PL" sz="1600" b="1" dirty="0">
                <a:latin typeface="+mn-lt"/>
              </a:rPr>
              <a:t> Tode </a:t>
            </a:r>
            <a:r>
              <a:rPr lang="pl-PL" sz="1600" b="1" dirty="0" err="1">
                <a:latin typeface="+mn-lt"/>
              </a:rPr>
              <a:t>verurteilt</a:t>
            </a:r>
            <a:r>
              <a:rPr lang="pl-PL" sz="1600" b="1" dirty="0">
                <a:latin typeface="+mn-lt"/>
              </a:rPr>
              <a:t> den 17 VII 42” oraz modlitwę do Chrystusa o miłość, w której napisał </a:t>
            </a:r>
            <a:r>
              <a:rPr lang="pl-PL" sz="1600" b="1" i="1" dirty="0">
                <a:latin typeface="+mn-lt"/>
              </a:rPr>
              <a:t>„Oddaję się Jemu z całą moją osobowością”.</a:t>
            </a:r>
          </a:p>
        </p:txBody>
      </p:sp>
      <p:pic>
        <p:nvPicPr>
          <p:cNvPr id="4" name="Symbol zastępczy zawartości 3" descr="wiez.jpg"/>
          <p:cNvPicPr>
            <a:picLocks noGrp="1" noChangeAspect="1"/>
          </p:cNvPicPr>
          <p:nvPr>
            <p:ph idx="1"/>
          </p:nvPr>
        </p:nvPicPr>
        <p:blipFill>
          <a:blip r:embed="rId2"/>
          <a:stretch>
            <a:fillRect/>
          </a:stretch>
        </p:blipFill>
        <p:spPr>
          <a:xfrm>
            <a:off x="2000232" y="4000504"/>
            <a:ext cx="4500594" cy="27003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9-R+-+-aniec.jpg"/>
          <p:cNvPicPr>
            <a:picLocks noChangeAspect="1"/>
          </p:cNvPicPr>
          <p:nvPr/>
        </p:nvPicPr>
        <p:blipFill>
          <a:blip r:embed="rId2"/>
          <a:stretch>
            <a:fillRect/>
          </a:stretch>
        </p:blipFill>
        <p:spPr>
          <a:xfrm>
            <a:off x="214282" y="2283828"/>
            <a:ext cx="4524404" cy="4574172"/>
          </a:xfrm>
          <a:prstGeom prst="rect">
            <a:avLst/>
          </a:prstGeom>
        </p:spPr>
      </p:pic>
      <p:sp>
        <p:nvSpPr>
          <p:cNvPr id="5" name="Prostokąt 4"/>
          <p:cNvSpPr/>
          <p:nvPr/>
        </p:nvSpPr>
        <p:spPr>
          <a:xfrm>
            <a:off x="571472" y="214290"/>
            <a:ext cx="7929618" cy="2246769"/>
          </a:xfrm>
          <a:prstGeom prst="rect">
            <a:avLst/>
          </a:prstGeom>
        </p:spPr>
        <p:txBody>
          <a:bodyPr wrap="square">
            <a:spAutoFit/>
          </a:bodyPr>
          <a:lstStyle/>
          <a:p>
            <a:pPr algn="ctr"/>
            <a:r>
              <a:rPr lang="pl-PL" sz="2000" b="1" dirty="0"/>
              <a:t>Ks. Macha od swojej rozprawy pozostał w więzieniu w Katowicach. </a:t>
            </a:r>
            <a:br>
              <a:rPr lang="pl-PL" sz="2000" b="1" dirty="0"/>
            </a:br>
            <a:r>
              <a:rPr lang="pl-PL" sz="2000" b="1" dirty="0"/>
              <a:t>Pisał listy do rodziny, w których często prosił o modlitwę za siebie. </a:t>
            </a:r>
            <a:br>
              <a:rPr lang="pl-PL" sz="2000" b="1" dirty="0"/>
            </a:br>
            <a:r>
              <a:rPr lang="pl-PL" sz="2000" b="1" dirty="0"/>
              <a:t>Spotykał się także z bliskimi podczas widzeń.</a:t>
            </a:r>
            <a:br>
              <a:rPr lang="pl-PL" sz="2000" b="1" dirty="0"/>
            </a:br>
            <a:r>
              <a:rPr lang="pl-PL" sz="2000" b="1" dirty="0"/>
              <a:t>Nie tracił przy tym wszystkim nadziei na uwolnienie i często pocieszał swoich bliskich załamanych sytuacją. Bardzo dużo się modlił i z modlitwy czerpał siły, zwłaszcza modlitwy brewiarzowej. </a:t>
            </a:r>
            <a:br>
              <a:rPr lang="pl-PL" sz="2000" b="1" dirty="0"/>
            </a:br>
            <a:r>
              <a:rPr lang="pl-PL" sz="2000" b="1" dirty="0"/>
              <a:t>Skazanego odwiedzał kapelan więzienny ks. Joachim Besler.</a:t>
            </a:r>
          </a:p>
        </p:txBody>
      </p:sp>
      <p:sp>
        <p:nvSpPr>
          <p:cNvPr id="6" name="pole tekstowe 5"/>
          <p:cNvSpPr txBox="1"/>
          <p:nvPr/>
        </p:nvSpPr>
        <p:spPr>
          <a:xfrm>
            <a:off x="5143504" y="3571876"/>
            <a:ext cx="3143272" cy="1200329"/>
          </a:xfrm>
          <a:prstGeom prst="rect">
            <a:avLst/>
          </a:prstGeom>
          <a:noFill/>
        </p:spPr>
        <p:txBody>
          <a:bodyPr wrap="square" rtlCol="0">
            <a:spAutoFit/>
          </a:bodyPr>
          <a:lstStyle/>
          <a:p>
            <a:pPr algn="ctr"/>
            <a:r>
              <a:rPr lang="pl-PL" b="1" dirty="0"/>
              <a:t>Ks. Jan w więzieniu sam wykonał różaniec, który dziś jest bardzo cenną pamiątką po nim.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400" b="1" dirty="0"/>
              <a:t>20 stycznia został ochrzczony w kościele św. Marii Magdaleny </a:t>
            </a:r>
            <a:br>
              <a:rPr lang="pl-PL" sz="2400" b="1" dirty="0"/>
            </a:br>
            <a:r>
              <a:rPr lang="pl-PL" sz="2400" b="1" dirty="0"/>
              <a:t>w Chorzowie jako Jan Franciszek. W tej samej parafii 11 lat później przystąpił do swojej pierwszej komunii.</a:t>
            </a:r>
          </a:p>
        </p:txBody>
      </p:sp>
      <p:pic>
        <p:nvPicPr>
          <p:cNvPr id="4" name="Obraz 3" descr="9-Jan Macha I Komunia +Ťw. 1925.jpg"/>
          <p:cNvPicPr>
            <a:picLocks noChangeAspect="1"/>
          </p:cNvPicPr>
          <p:nvPr/>
        </p:nvPicPr>
        <p:blipFill>
          <a:blip r:embed="rId2" cstate="print"/>
          <a:stretch>
            <a:fillRect/>
          </a:stretch>
        </p:blipFill>
        <p:spPr>
          <a:xfrm>
            <a:off x="642910" y="1643050"/>
            <a:ext cx="2500330" cy="3905515"/>
          </a:xfrm>
          <a:prstGeom prst="rect">
            <a:avLst/>
          </a:prstGeom>
        </p:spPr>
      </p:pic>
      <p:pic>
        <p:nvPicPr>
          <p:cNvPr id="5" name="Obraz 4" descr="Kosciol_sw_Marii_Magdaleny_ul_Bozogrobcow_Chorzow_8288817.jpg"/>
          <p:cNvPicPr>
            <a:picLocks noChangeAspect="1"/>
          </p:cNvPicPr>
          <p:nvPr/>
        </p:nvPicPr>
        <p:blipFill>
          <a:blip r:embed="rId3" cstate="print"/>
          <a:stretch>
            <a:fillRect/>
          </a:stretch>
        </p:blipFill>
        <p:spPr>
          <a:xfrm>
            <a:off x="3714744" y="2071678"/>
            <a:ext cx="5010988" cy="3261811"/>
          </a:xfrm>
          <a:prstGeom prst="rect">
            <a:avLst/>
          </a:prstGeom>
        </p:spPr>
      </p:pic>
      <p:sp>
        <p:nvSpPr>
          <p:cNvPr id="6" name="pole tekstowe 5"/>
          <p:cNvSpPr txBox="1"/>
          <p:nvPr/>
        </p:nvSpPr>
        <p:spPr>
          <a:xfrm>
            <a:off x="500034" y="5715016"/>
            <a:ext cx="2857520" cy="646331"/>
          </a:xfrm>
          <a:prstGeom prst="rect">
            <a:avLst/>
          </a:prstGeom>
          <a:noFill/>
        </p:spPr>
        <p:txBody>
          <a:bodyPr wrap="square" rtlCol="0">
            <a:spAutoFit/>
          </a:bodyPr>
          <a:lstStyle/>
          <a:p>
            <a:pPr algn="ctr"/>
            <a:r>
              <a:rPr lang="pl-PL" b="1" dirty="0"/>
              <a:t>Jan Macha w dniu pierwszej komunii w 1925 r.</a:t>
            </a:r>
          </a:p>
        </p:txBody>
      </p:sp>
      <p:sp>
        <p:nvSpPr>
          <p:cNvPr id="7" name="pole tekstowe 6"/>
          <p:cNvSpPr txBox="1"/>
          <p:nvPr/>
        </p:nvSpPr>
        <p:spPr>
          <a:xfrm>
            <a:off x="4143372" y="5429264"/>
            <a:ext cx="4429156" cy="646331"/>
          </a:xfrm>
          <a:prstGeom prst="rect">
            <a:avLst/>
          </a:prstGeom>
          <a:noFill/>
        </p:spPr>
        <p:txBody>
          <a:bodyPr wrap="square" rtlCol="0">
            <a:spAutoFit/>
          </a:bodyPr>
          <a:lstStyle/>
          <a:p>
            <a:pPr algn="ctr"/>
            <a:r>
              <a:rPr lang="pl-PL" b="1" dirty="0"/>
              <a:t>Kościół św. Marii Magdaleny w Chorzowie Starym widok z lat 20-tych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357158" y="285728"/>
            <a:ext cx="8215371" cy="4524315"/>
          </a:xfrm>
          <a:prstGeom prst="rect">
            <a:avLst/>
          </a:prstGeom>
          <a:noFill/>
        </p:spPr>
        <p:txBody>
          <a:bodyPr wrap="square" rtlCol="0">
            <a:spAutoFit/>
          </a:bodyPr>
          <a:lstStyle/>
          <a:p>
            <a:r>
              <a:rPr lang="pl-PL" sz="2400" b="1" dirty="0"/>
              <a:t>Pomimo starań rodziny, mama ks. Jana pojechała nawet do Berlina prosić o ułaskawienie dla syna, oraz starań wikariusza generalnego ks. Franciszka Woźnicy wyrok podtrzymano. </a:t>
            </a:r>
          </a:p>
          <a:p>
            <a:endParaRPr lang="pl-PL" sz="2400" b="1" dirty="0"/>
          </a:p>
          <a:p>
            <a:r>
              <a:rPr lang="pl-PL" sz="2400" b="1" dirty="0"/>
              <a:t>2 grudnia 1942 r. kilka minut po północy ks. Jan zostaje ścięty na gilotynie. Ciało prawdopodobnie skremowano w obozie koncentracyjnym.</a:t>
            </a:r>
          </a:p>
          <a:p>
            <a:endParaRPr lang="pl-PL" sz="2400" dirty="0"/>
          </a:p>
          <a:p>
            <a:r>
              <a:rPr lang="pl-PL" sz="2400" b="1" dirty="0"/>
              <a:t>Tego samego dnia (3 grudnia) został </a:t>
            </a:r>
            <a:br>
              <a:rPr lang="pl-PL" sz="2400" b="1" dirty="0"/>
            </a:br>
            <a:r>
              <a:rPr lang="pl-PL" sz="2400" b="1" dirty="0"/>
              <a:t>również ścięty kleryk Joachim </a:t>
            </a:r>
            <a:r>
              <a:rPr lang="pl-PL" sz="2400" b="1" dirty="0" err="1"/>
              <a:t>Gürtler</a:t>
            </a:r>
            <a:r>
              <a:rPr lang="pl-PL" sz="2400" b="1" dirty="0"/>
              <a:t>.</a:t>
            </a:r>
          </a:p>
          <a:p>
            <a:endParaRPr lang="pl-PL" sz="2400" b="1" dirty="0"/>
          </a:p>
          <a:p>
            <a:endParaRPr lang="pl-PL" sz="2400" b="1" dirty="0"/>
          </a:p>
        </p:txBody>
      </p:sp>
      <p:pic>
        <p:nvPicPr>
          <p:cNvPr id="5" name="Obraz 4" descr="gilotyna.jpg"/>
          <p:cNvPicPr>
            <a:picLocks noChangeAspect="1"/>
          </p:cNvPicPr>
          <p:nvPr/>
        </p:nvPicPr>
        <p:blipFill>
          <a:blip r:embed="rId2"/>
          <a:stretch>
            <a:fillRect/>
          </a:stretch>
        </p:blipFill>
        <p:spPr>
          <a:xfrm>
            <a:off x="5764540" y="3000372"/>
            <a:ext cx="2605100" cy="366054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85720" y="357166"/>
            <a:ext cx="8715436" cy="6740307"/>
          </a:xfrm>
          <a:prstGeom prst="rect">
            <a:avLst/>
          </a:prstGeom>
        </p:spPr>
        <p:txBody>
          <a:bodyPr wrap="square">
            <a:spAutoFit/>
          </a:bodyPr>
          <a:lstStyle/>
          <a:p>
            <a:r>
              <a:rPr lang="pl-PL" dirty="0"/>
              <a:t>„</a:t>
            </a:r>
            <a:r>
              <a:rPr lang="pl-PL" b="1" i="1" dirty="0"/>
              <a:t>2 grudnia 1942 r. wieczorem ks. Joachim Besler został nagle wezwany do więzienia w Katowicach, gdzie był kapelanem. Wiedział, że nocne wezwania oznaczają jedno – będzie musiał przygotować na śmierć kolejnych skazanych. Czekali na niego w dwóch celach: w jednej 5, w drugiej 7 osób. Gdy wszedł do celi po lewej stronie korytarza, zamarł. Wśród przygotowujących się do egzekucji dostrzegł ks. Jana </a:t>
            </a:r>
            <a:r>
              <a:rPr lang="pl-PL" b="1" i="1" dirty="0" err="1"/>
              <a:t>Machę</a:t>
            </a:r>
            <a:r>
              <a:rPr lang="pl-PL" b="1" i="1" dirty="0"/>
              <a:t>, którego znał od 5 miesięcy. Systematycznie go spowiadał i komunikował. Jak zanotował w swych wspomnieniach, które spisał w 1965 r. na podstawie notatek, sporządzanych na bieżąco w tzw. czerwonym zeszycie, wprawdzie wiedział, że wikary z Rudy Śląskiej jest skazany na śmierć, ale nie spodziewał się najgorszego.[…]</a:t>
            </a:r>
          </a:p>
          <a:p>
            <a:r>
              <a:rPr lang="pl-PL" b="1" i="1" dirty="0"/>
              <a:t>Ksiądz Macha ostatnie chwile wykorzystał, aby poprosić kapelana o przekazanie pożegnania wszystkim, którzy się o niego troszczyli, a zwłaszcza biskupowi, wikariuszowi generalnemu, swemu proboszczowi Janowi Skrzypkowi oraz przyjacielowi i koledze rocznikowemu ks. Antoniemu Gaszowi. Temu ostatniemu przekazał także swój brewiarz i kielich, którego używał, odprawiając Mszę św. w więzieniu. Osobne słowa podziękowania skierował pod adresem rodziców.</a:t>
            </a:r>
          </a:p>
          <a:p>
            <a:r>
              <a:rPr lang="pl-PL" b="1" i="1" dirty="0"/>
              <a:t>Później poprosił o spowiedź. […]  </a:t>
            </a:r>
          </a:p>
          <a:p>
            <a:r>
              <a:rPr lang="pl-PL" b="1" i="1" dirty="0"/>
              <a:t>„Pamiętam, jak prowadzono ks. </a:t>
            </a:r>
            <a:r>
              <a:rPr lang="pl-PL" b="1" i="1" dirty="0" err="1"/>
              <a:t>Machę</a:t>
            </a:r>
            <a:r>
              <a:rPr lang="pl-PL" b="1" i="1" dirty="0"/>
              <a:t> w ten sposób, eskortowany z obu stron przez dwóch </a:t>
            </a:r>
            <a:r>
              <a:rPr lang="pl-PL" b="1" i="1" dirty="0" err="1"/>
              <a:t>hauptwachtmeistrów</a:t>
            </a:r>
            <a:r>
              <a:rPr lang="pl-PL" b="1" i="1" dirty="0"/>
              <a:t> (stopnie podoficerskie w Policji Porządkowej) i jak podniósł po raz ostatni oczy ku niebu gwiaździstym i znikł w drzwiach kaźni śmierci”.[…]”</a:t>
            </a:r>
          </a:p>
          <a:p>
            <a:endParaRPr lang="pl-PL" i="1" dirty="0"/>
          </a:p>
          <a:p>
            <a:r>
              <a:rPr lang="pl-PL" dirty="0"/>
              <a:t>A. Grajewski, </a:t>
            </a:r>
            <a:r>
              <a:rPr lang="pl-PL" i="1" dirty="0"/>
              <a:t>Umieram z czystym sumieniem</a:t>
            </a:r>
            <a:r>
              <a:rPr lang="pl-PL" dirty="0"/>
              <a:t>, „Gość Niedzielny” 2013 nr 17.</a:t>
            </a:r>
            <a:endParaRPr lang="pl-PL" cap="all" dirty="0"/>
          </a:p>
          <a:p>
            <a:endParaRPr lang="pl-PL" i="1" dirty="0"/>
          </a:p>
          <a:p>
            <a:endParaRPr lang="pl-PL"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50-List z 2 XII 1942.jpg"/>
          <p:cNvPicPr>
            <a:picLocks noChangeAspect="1"/>
          </p:cNvPicPr>
          <p:nvPr/>
        </p:nvPicPr>
        <p:blipFill>
          <a:blip r:embed="rId2" cstate="print"/>
          <a:stretch>
            <a:fillRect/>
          </a:stretch>
        </p:blipFill>
        <p:spPr>
          <a:xfrm>
            <a:off x="785786" y="214290"/>
            <a:ext cx="2286000" cy="3195828"/>
          </a:xfrm>
          <a:prstGeom prst="rect">
            <a:avLst/>
          </a:prstGeom>
        </p:spPr>
      </p:pic>
      <p:pic>
        <p:nvPicPr>
          <p:cNvPr id="5" name="Obraz 4" descr="Untitled-70.jpg"/>
          <p:cNvPicPr>
            <a:picLocks noChangeAspect="1"/>
          </p:cNvPicPr>
          <p:nvPr/>
        </p:nvPicPr>
        <p:blipFill>
          <a:blip r:embed="rId3" cstate="print"/>
          <a:stretch>
            <a:fillRect/>
          </a:stretch>
        </p:blipFill>
        <p:spPr>
          <a:xfrm>
            <a:off x="3214678" y="214290"/>
            <a:ext cx="2286000" cy="3150108"/>
          </a:xfrm>
          <a:prstGeom prst="rect">
            <a:avLst/>
          </a:prstGeom>
        </p:spPr>
      </p:pic>
      <p:pic>
        <p:nvPicPr>
          <p:cNvPr id="6" name="Obraz 5" descr="Untitled-71.jpg"/>
          <p:cNvPicPr>
            <a:picLocks noChangeAspect="1"/>
          </p:cNvPicPr>
          <p:nvPr/>
        </p:nvPicPr>
        <p:blipFill>
          <a:blip r:embed="rId4" cstate="print"/>
          <a:stretch>
            <a:fillRect/>
          </a:stretch>
        </p:blipFill>
        <p:spPr>
          <a:xfrm>
            <a:off x="5715008" y="214290"/>
            <a:ext cx="2286000" cy="3177540"/>
          </a:xfrm>
          <a:prstGeom prst="rect">
            <a:avLst/>
          </a:prstGeom>
        </p:spPr>
      </p:pic>
      <p:sp>
        <p:nvSpPr>
          <p:cNvPr id="7" name="Prostokąt 6"/>
          <p:cNvSpPr/>
          <p:nvPr/>
        </p:nvSpPr>
        <p:spPr>
          <a:xfrm>
            <a:off x="142844" y="3429000"/>
            <a:ext cx="9001156" cy="3493264"/>
          </a:xfrm>
          <a:prstGeom prst="rect">
            <a:avLst/>
          </a:prstGeom>
        </p:spPr>
        <p:txBody>
          <a:bodyPr wrap="square">
            <a:spAutoFit/>
          </a:bodyPr>
          <a:lstStyle/>
          <a:p>
            <a:pPr algn="ctr"/>
            <a:r>
              <a:rPr lang="pl-PL" sz="1700" i="1" dirty="0"/>
              <a:t>„Kochani Rodzice i Rodzeństwo! Niech będzie pochwalony Jezus Chrystus. To jest mój ostatni list. Za cztery godziny wyrok będzie wykonany. Kiedy więc ten list będziecie czytać mnie nie będzie już między żyjącymi. Zostańcie z Bogiem! Przebaczcie mi wszystko! Idę do Wszechmogącego Sędziego, który mnie teraz osądzi. Mam nadzieję, że mnie przyjmie. Moim życzeniem było pracować dla niego, ale nie było mi to dane. Dziękuję za wszystko! Do widzenia tam w górze u Wszechmogącego. (...) Pozdrówcie wszystkich moich kolegów i znajomych. Niechaj w modlitwach swoich pamiętają o mnie. Dziękuję za dotychczasowe modlitwy i proszę też nie zapominać o mnie w przyszłości. Pogrzebu mieć nie mogę, ale urządźcie mi na cmentarzu cichy zakątek, żeby od czasu do czasu ktoś o mnie wspomniał i zmówił za mnie „Ojcze nasz”. Umieram z czystym sumieniem. Żyłem krótko, lecz uważam, że swój cel osiągnąłem. Nie rozpaczajcie! Wszystko będzie dobrze. Bez jednego drzewa las lasem zostanie. Bez jednej jaskółki wiosna też zawita, a bez jednego człowieka świat się nie zawali (...) Pozostało mi bardzo mało czasu. Może jeszcze jakie trzy godziny a więc do widzenia! Pozostańcie z Bogiem. Módlcie się za waszego </a:t>
            </a:r>
            <a:r>
              <a:rPr lang="pl-PL" sz="1700" i="1" dirty="0" err="1"/>
              <a:t>Hanika</a:t>
            </a:r>
            <a:r>
              <a:rPr lang="pl-PL" sz="1700" i="1" dirty="0"/>
              <a:t>.”</a:t>
            </a:r>
            <a:endParaRPr lang="pl-PL" sz="17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8-Anna i Pawe+é Machowie.jpg"/>
          <p:cNvPicPr>
            <a:picLocks noChangeAspect="1"/>
          </p:cNvPicPr>
          <p:nvPr/>
        </p:nvPicPr>
        <p:blipFill>
          <a:blip r:embed="rId2"/>
          <a:stretch>
            <a:fillRect/>
          </a:stretch>
        </p:blipFill>
        <p:spPr>
          <a:xfrm>
            <a:off x="1643041" y="2786058"/>
            <a:ext cx="5285665" cy="3536109"/>
          </a:xfrm>
          <a:prstGeom prst="rect">
            <a:avLst/>
          </a:prstGeom>
        </p:spPr>
      </p:pic>
      <p:sp>
        <p:nvSpPr>
          <p:cNvPr id="5" name="pole tekstowe 4"/>
          <p:cNvSpPr txBox="1"/>
          <p:nvPr/>
        </p:nvSpPr>
        <p:spPr>
          <a:xfrm rot="10800000" flipV="1">
            <a:off x="1785918" y="6294333"/>
            <a:ext cx="4500594" cy="369332"/>
          </a:xfrm>
          <a:prstGeom prst="rect">
            <a:avLst/>
          </a:prstGeom>
          <a:noFill/>
        </p:spPr>
        <p:txBody>
          <a:bodyPr wrap="square" rtlCol="0">
            <a:spAutoFit/>
          </a:bodyPr>
          <a:lstStyle/>
          <a:p>
            <a:pPr algn="ctr"/>
            <a:r>
              <a:rPr lang="pl-PL" b="1" dirty="0"/>
              <a:t>Rodzice ks. Jana w 1963 r.</a:t>
            </a:r>
          </a:p>
        </p:txBody>
      </p:sp>
      <p:sp>
        <p:nvSpPr>
          <p:cNvPr id="6" name="Prostokąt 5"/>
          <p:cNvSpPr/>
          <p:nvPr/>
        </p:nvSpPr>
        <p:spPr>
          <a:xfrm>
            <a:off x="214282" y="142852"/>
            <a:ext cx="8715436" cy="2308324"/>
          </a:xfrm>
          <a:prstGeom prst="rect">
            <a:avLst/>
          </a:prstGeom>
        </p:spPr>
        <p:txBody>
          <a:bodyPr wrap="square">
            <a:spAutoFit/>
          </a:bodyPr>
          <a:lstStyle/>
          <a:p>
            <a:pPr algn="ctr"/>
            <a:r>
              <a:rPr lang="pl-PL" b="1" dirty="0"/>
              <a:t>Rodzina dowiedziała się o śmierci ks. Jana następnego dnia. To był pierwszy piątek miesiąca: </a:t>
            </a:r>
            <a:r>
              <a:rPr lang="pl-PL" b="1" i="1" dirty="0"/>
              <a:t>„Po południu była godzina święta, poszłyśmy z Mamą, ludzie jak się dowiedzieli zamiast śpiewać, to był jeden szloch w kościele” </a:t>
            </a:r>
            <a:r>
              <a:rPr lang="pl-PL" b="1" dirty="0"/>
              <a:t>– zapisała we wspomnieniach Róża Trojan, siostra ks. Jana.</a:t>
            </a:r>
            <a:br>
              <a:rPr lang="pl-PL" b="1" dirty="0"/>
            </a:br>
            <a:r>
              <a:rPr lang="pl-PL" b="1" dirty="0"/>
              <a:t>7 grudnia rodzinie został wydany akt zgonu, a w więzieniu otrzymali przedmioty należące do ks. Jana. Z powodu zakazu wydanego przez władze niemieckie w rodzinnej parafii</a:t>
            </a:r>
            <a:br>
              <a:rPr lang="pl-PL" b="1" dirty="0"/>
            </a:br>
            <a:r>
              <a:rPr lang="pl-PL" b="1" dirty="0"/>
              <a:t> ks. Machy 10 grudnia odprawiono tylko cichą Mszę św. za zamordowanego, ale pomimo tego </a:t>
            </a:r>
            <a:r>
              <a:rPr lang="pl-PL" b="1" i="1" dirty="0"/>
              <a:t>„(…) kościół był tak pełny, że nawet w niedzielę na sumie tyle nie było”.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57200" y="214290"/>
            <a:ext cx="8258204" cy="2500330"/>
          </a:xfrm>
        </p:spPr>
        <p:txBody>
          <a:bodyPr>
            <a:noAutofit/>
          </a:bodyPr>
          <a:lstStyle/>
          <a:p>
            <a:r>
              <a:rPr lang="pl-PL" sz="2400" b="1" dirty="0"/>
              <a:t>Symboliczny grób ks. Jana Machy – zgodnie z jego ostatnią wolą, przekazaną w liście skierowanym 2 grudnia 1942 r. do rodziny – znajduje się na starym cmentarzu parafii </a:t>
            </a:r>
            <a:br>
              <a:rPr lang="pl-PL" sz="2400" b="1" dirty="0"/>
            </a:br>
            <a:r>
              <a:rPr lang="pl-PL" sz="2400" b="1" dirty="0"/>
              <a:t>św. Marii Magdaleny w Chorzowie Starym. Na grobie tym pod krzyżem na postumencie umieszczono następującą inskrypcję:</a:t>
            </a:r>
          </a:p>
        </p:txBody>
      </p:sp>
      <p:pic>
        <p:nvPicPr>
          <p:cNvPr id="5" name="Obraz 4" descr="macha2.jpg"/>
          <p:cNvPicPr>
            <a:picLocks noChangeAspect="1"/>
          </p:cNvPicPr>
          <p:nvPr/>
        </p:nvPicPr>
        <p:blipFill>
          <a:blip r:embed="rId2"/>
          <a:stretch>
            <a:fillRect/>
          </a:stretch>
        </p:blipFill>
        <p:spPr>
          <a:xfrm>
            <a:off x="1458749" y="2645663"/>
            <a:ext cx="6327961" cy="406571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3714744" y="857232"/>
            <a:ext cx="5429256" cy="4893647"/>
          </a:xfrm>
          <a:prstGeom prst="rect">
            <a:avLst/>
          </a:prstGeom>
        </p:spPr>
        <p:txBody>
          <a:bodyPr wrap="square">
            <a:spAutoFit/>
          </a:bodyPr>
          <a:lstStyle/>
          <a:p>
            <a:pPr algn="ctr"/>
            <a:r>
              <a:rPr lang="pl-PL" sz="2400" b="1" dirty="0"/>
              <a:t>Młodszy brat ks. Jana Piotr jest w czasie egzekucji brata  w obozie koncentracyjnym Auschwitz. Piotr, czyli Pietrzyk, kiedy usłyszał o śmierci brata, załamał się i próbował rzucić się na obozowe druty. Inni więźniowie odciągnęli go siłą. 25-letni Pietrzyk ledwo stał na nogach po tyfusie; cudem uniknął selekcji do gazu. Ważył 42 kilo, same kości. </a:t>
            </a:r>
          </a:p>
          <a:p>
            <a:pPr algn="ctr"/>
            <a:r>
              <a:rPr lang="pl-PL" sz="2400" b="1" dirty="0"/>
              <a:t>Udało mu się jednak przetrwać obóz i do końca życia powtarzał, że to „</a:t>
            </a:r>
            <a:r>
              <a:rPr lang="pl-PL" sz="2400" b="1" dirty="0" err="1"/>
              <a:t>Hanik</a:t>
            </a:r>
            <a:r>
              <a:rPr lang="pl-PL" sz="2400" b="1" dirty="0"/>
              <a:t> go uratował”.</a:t>
            </a:r>
          </a:p>
        </p:txBody>
      </p:sp>
      <p:pic>
        <p:nvPicPr>
          <p:cNvPr id="5" name="Obraz 4" descr="34-Jan i Piotr Macha.jpg"/>
          <p:cNvPicPr>
            <a:picLocks noChangeAspect="1"/>
          </p:cNvPicPr>
          <p:nvPr/>
        </p:nvPicPr>
        <p:blipFill>
          <a:blip r:embed="rId2" cstate="print"/>
          <a:stretch>
            <a:fillRect/>
          </a:stretch>
        </p:blipFill>
        <p:spPr>
          <a:xfrm>
            <a:off x="214282" y="500042"/>
            <a:ext cx="3422934" cy="5059094"/>
          </a:xfrm>
          <a:prstGeom prst="rect">
            <a:avLst/>
          </a:prstGeom>
        </p:spPr>
      </p:pic>
      <p:sp>
        <p:nvSpPr>
          <p:cNvPr id="6" name="pole tekstowe 5"/>
          <p:cNvSpPr txBox="1"/>
          <p:nvPr/>
        </p:nvSpPr>
        <p:spPr>
          <a:xfrm>
            <a:off x="214282" y="5572140"/>
            <a:ext cx="3214710" cy="369332"/>
          </a:xfrm>
          <a:prstGeom prst="rect">
            <a:avLst/>
          </a:prstGeom>
          <a:noFill/>
        </p:spPr>
        <p:txBody>
          <a:bodyPr wrap="square" rtlCol="0">
            <a:spAutoFit/>
          </a:bodyPr>
          <a:lstStyle/>
          <a:p>
            <a:r>
              <a:rPr lang="pl-PL" b="1" dirty="0"/>
              <a:t>Na zdjęciu </a:t>
            </a:r>
            <a:r>
              <a:rPr lang="pl-PL" b="1" dirty="0" err="1"/>
              <a:t>Hanik</a:t>
            </a:r>
            <a:r>
              <a:rPr lang="pl-PL" b="1" dirty="0"/>
              <a:t> i Pietrzyk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ks. Damian.jpg"/>
          <p:cNvPicPr>
            <a:picLocks noGrp="1" noChangeAspect="1"/>
          </p:cNvPicPr>
          <p:nvPr>
            <p:ph idx="1"/>
          </p:nvPr>
        </p:nvPicPr>
        <p:blipFill>
          <a:blip r:embed="rId2"/>
          <a:stretch>
            <a:fillRect/>
          </a:stretch>
        </p:blipFill>
        <p:spPr>
          <a:xfrm>
            <a:off x="2285984" y="1857364"/>
            <a:ext cx="5860251" cy="3906834"/>
          </a:xfrm>
        </p:spPr>
      </p:pic>
      <p:sp>
        <p:nvSpPr>
          <p:cNvPr id="5" name="Prostokąt 4"/>
          <p:cNvSpPr/>
          <p:nvPr/>
        </p:nvSpPr>
        <p:spPr>
          <a:xfrm>
            <a:off x="214282" y="285728"/>
            <a:ext cx="6643718" cy="2031325"/>
          </a:xfrm>
          <a:prstGeom prst="rect">
            <a:avLst/>
          </a:prstGeom>
        </p:spPr>
        <p:txBody>
          <a:bodyPr wrap="square">
            <a:spAutoFit/>
          </a:bodyPr>
          <a:lstStyle/>
          <a:p>
            <a:pPr algn="ctr"/>
            <a:r>
              <a:rPr lang="pl-PL" b="1" dirty="0"/>
              <a:t>24 listopada 2013 r. rozpoczął się etap diecezjalnego procesu beatyfikacyjnego, a 28 listopada 2019 r.</a:t>
            </a:r>
            <a:br>
              <a:rPr lang="pl-PL" b="1" dirty="0"/>
            </a:br>
            <a:r>
              <a:rPr lang="pl-PL" b="1" dirty="0"/>
              <a:t>podczas audiencji udzielonej prefektowi Kongregacji ds. Świętych. kard. Angelo </a:t>
            </a:r>
            <a:r>
              <a:rPr lang="pl-PL" b="1" dirty="0" err="1"/>
              <a:t>Becciu</a:t>
            </a:r>
            <a:r>
              <a:rPr lang="pl-PL" b="1" dirty="0"/>
              <a:t>, papież Franciszek zatwierdził dekret</a:t>
            </a:r>
            <a:br>
              <a:rPr lang="pl-PL" b="1" dirty="0"/>
            </a:br>
            <a:r>
              <a:rPr lang="pl-PL" b="1" dirty="0"/>
              <a:t> o męczeństwie Sługi Bożego ks. Jana Machy.</a:t>
            </a:r>
          </a:p>
          <a:p>
            <a:pPr algn="ctr"/>
            <a:endParaRPr lang="pl-PL" b="1" dirty="0"/>
          </a:p>
          <a:p>
            <a:pPr algn="ctr"/>
            <a:endParaRPr lang="pl-PL" b="1" dirty="0"/>
          </a:p>
        </p:txBody>
      </p:sp>
      <p:sp>
        <p:nvSpPr>
          <p:cNvPr id="6" name="pole tekstowe 5"/>
          <p:cNvSpPr txBox="1"/>
          <p:nvPr/>
        </p:nvSpPr>
        <p:spPr>
          <a:xfrm>
            <a:off x="857224" y="6072206"/>
            <a:ext cx="7786742" cy="584775"/>
          </a:xfrm>
          <a:prstGeom prst="rect">
            <a:avLst/>
          </a:prstGeom>
          <a:noFill/>
        </p:spPr>
        <p:txBody>
          <a:bodyPr wrap="square" rtlCol="0">
            <a:spAutoFit/>
          </a:bodyPr>
          <a:lstStyle/>
          <a:p>
            <a:pPr algn="ctr"/>
            <a:r>
              <a:rPr lang="pl-PL" sz="1600" b="1" dirty="0"/>
              <a:t>Ks. dr hab. Damian Bednarski  (postulator</a:t>
            </a:r>
            <a:r>
              <a:rPr lang="pl-PL" sz="1600" dirty="0"/>
              <a:t> </a:t>
            </a:r>
            <a:r>
              <a:rPr lang="pl-PL" sz="1600" b="1" dirty="0"/>
              <a:t>procesu beatyfikacyjnego na szczeblu diecezjalnym) pokazuje papieżowi Franciszkowi więzienny różaniec ks. Machy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ks. Macha bzy.jpg"/>
          <p:cNvPicPr>
            <a:picLocks noChangeAspect="1"/>
          </p:cNvPicPr>
          <p:nvPr/>
        </p:nvPicPr>
        <p:blipFill>
          <a:blip r:embed="rId2"/>
          <a:stretch>
            <a:fillRect/>
          </a:stretch>
        </p:blipFill>
        <p:spPr>
          <a:xfrm>
            <a:off x="3881433" y="2428868"/>
            <a:ext cx="5095878" cy="3821909"/>
          </a:xfrm>
          <a:prstGeom prst="rect">
            <a:avLst/>
          </a:prstGeom>
        </p:spPr>
      </p:pic>
      <p:sp>
        <p:nvSpPr>
          <p:cNvPr id="5" name="Prostokąt 4"/>
          <p:cNvSpPr/>
          <p:nvPr/>
        </p:nvSpPr>
        <p:spPr>
          <a:xfrm>
            <a:off x="0" y="214290"/>
            <a:ext cx="3786182" cy="4247317"/>
          </a:xfrm>
          <a:prstGeom prst="rect">
            <a:avLst/>
          </a:prstGeom>
        </p:spPr>
        <p:txBody>
          <a:bodyPr wrap="square">
            <a:spAutoFit/>
          </a:bodyPr>
          <a:lstStyle/>
          <a:p>
            <a:pPr algn="ctr"/>
            <a:r>
              <a:rPr lang="pl-PL" b="1" dirty="0"/>
              <a:t>Modlitwa o łaskę </a:t>
            </a:r>
            <a:br>
              <a:rPr lang="pl-PL" b="1" dirty="0"/>
            </a:br>
            <a:r>
              <a:rPr lang="pl-PL" b="1" dirty="0"/>
              <a:t>za wstawiennictwem sługi Bożego </a:t>
            </a:r>
            <a:br>
              <a:rPr lang="pl-PL" b="1" dirty="0"/>
            </a:br>
            <a:r>
              <a:rPr lang="pl-PL" b="1" dirty="0"/>
              <a:t>ks. Jana Machy</a:t>
            </a:r>
            <a:br>
              <a:rPr lang="pl-PL" b="1" dirty="0"/>
            </a:br>
            <a:br>
              <a:rPr lang="pl-PL" b="1" i="1" dirty="0"/>
            </a:br>
            <a:r>
              <a:rPr lang="pl-PL" b="1" i="1" dirty="0"/>
              <a:t>Wszechmogący Boże, Ty w szczególny sposób zjednoczyłeś z ofiarą Twojego Syna Jezusa Chrystusa kapłana Jana, który z natchnienia Ducha Świętego pełnił dzieła miłosierdzia i oddał życie za swoich bliźnich, udziel mi za jego wstawiennictwem łaski, o którą pokornie Cię proszę…, Który żyjesz i królujesz w Trójcy Świętej jedyny, Bóg przez wszystkie wieki wieków.</a:t>
            </a:r>
            <a:br>
              <a:rPr lang="pl-PL" b="1" i="1" dirty="0"/>
            </a:br>
            <a:r>
              <a:rPr lang="pl-PL" b="1" i="1" dirty="0"/>
              <a:t>Amen.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401080" cy="2285992"/>
          </a:xfrm>
        </p:spPr>
        <p:txBody>
          <a:bodyPr>
            <a:noAutofit/>
          </a:bodyPr>
          <a:lstStyle/>
          <a:p>
            <a:r>
              <a:rPr lang="pl-PL" sz="2400" b="1" dirty="0"/>
              <a:t>W latach 1921–1924 uczył się w szkole podstawowej w Chorzowie, a następnie w okresie 1924–1933 pobierał naukę w Państwowym Gimnazjum Klasycznym im. </a:t>
            </a:r>
            <a:r>
              <a:rPr lang="pl-PL" sz="2400" b="1" dirty="0" err="1"/>
              <a:t>Odrowążów</a:t>
            </a:r>
            <a:r>
              <a:rPr lang="pl-PL" sz="2400" b="1" dirty="0"/>
              <a:t> </a:t>
            </a:r>
            <a:br>
              <a:rPr lang="pl-PL" sz="2400" b="1" dirty="0"/>
            </a:br>
            <a:r>
              <a:rPr lang="pl-PL" sz="2400" b="1" dirty="0"/>
              <a:t>w Królewskiej Hucie, kończąc je 29 czerwca 1933 r. egzaminem maturalnym.</a:t>
            </a:r>
          </a:p>
        </p:txBody>
      </p:sp>
      <p:pic>
        <p:nvPicPr>
          <p:cNvPr id="3" name="Obraz 2" descr="11-Jan Macha jako gimnazajlista.jpg"/>
          <p:cNvPicPr>
            <a:picLocks noChangeAspect="1"/>
          </p:cNvPicPr>
          <p:nvPr/>
        </p:nvPicPr>
        <p:blipFill>
          <a:blip r:embed="rId2"/>
          <a:stretch>
            <a:fillRect/>
          </a:stretch>
        </p:blipFill>
        <p:spPr>
          <a:xfrm>
            <a:off x="428596" y="2143116"/>
            <a:ext cx="2792311" cy="4099112"/>
          </a:xfrm>
          <a:prstGeom prst="rect">
            <a:avLst/>
          </a:prstGeom>
        </p:spPr>
      </p:pic>
      <p:pic>
        <p:nvPicPr>
          <p:cNvPr id="4" name="Obraz 3" descr="12-Zdjecia grupowe-gimnazjum.jpg"/>
          <p:cNvPicPr>
            <a:picLocks noChangeAspect="1"/>
          </p:cNvPicPr>
          <p:nvPr/>
        </p:nvPicPr>
        <p:blipFill>
          <a:blip r:embed="rId3"/>
          <a:stretch>
            <a:fillRect/>
          </a:stretch>
        </p:blipFill>
        <p:spPr>
          <a:xfrm>
            <a:off x="4000496" y="2714620"/>
            <a:ext cx="4612363" cy="3071834"/>
          </a:xfrm>
          <a:prstGeom prst="rect">
            <a:avLst/>
          </a:prstGeom>
        </p:spPr>
      </p:pic>
      <p:sp>
        <p:nvSpPr>
          <p:cNvPr id="5" name="pole tekstowe 4"/>
          <p:cNvSpPr txBox="1"/>
          <p:nvPr/>
        </p:nvSpPr>
        <p:spPr>
          <a:xfrm>
            <a:off x="142844" y="6286520"/>
            <a:ext cx="3071834" cy="369332"/>
          </a:xfrm>
          <a:prstGeom prst="rect">
            <a:avLst/>
          </a:prstGeom>
          <a:noFill/>
        </p:spPr>
        <p:txBody>
          <a:bodyPr wrap="square" rtlCol="0">
            <a:spAutoFit/>
          </a:bodyPr>
          <a:lstStyle/>
          <a:p>
            <a:pPr algn="ctr"/>
            <a:r>
              <a:rPr lang="pl-PL" b="1" dirty="0"/>
              <a:t>Zdjęcie jako gimnazjalista</a:t>
            </a:r>
          </a:p>
        </p:txBody>
      </p:sp>
      <p:sp>
        <p:nvSpPr>
          <p:cNvPr id="6" name="pole tekstowe 5"/>
          <p:cNvSpPr txBox="1"/>
          <p:nvPr/>
        </p:nvSpPr>
        <p:spPr>
          <a:xfrm>
            <a:off x="4214810" y="5715016"/>
            <a:ext cx="4286280" cy="369332"/>
          </a:xfrm>
          <a:prstGeom prst="rect">
            <a:avLst/>
          </a:prstGeom>
          <a:noFill/>
        </p:spPr>
        <p:txBody>
          <a:bodyPr wrap="square" rtlCol="0">
            <a:spAutoFit/>
          </a:bodyPr>
          <a:lstStyle/>
          <a:p>
            <a:pPr algn="ctr"/>
            <a:r>
              <a:rPr lang="pl-PL" b="1" dirty="0"/>
              <a:t>Grupowe zdjęcie ze szkoły</a:t>
            </a:r>
          </a:p>
        </p:txBody>
      </p:sp>
      <p:cxnSp>
        <p:nvCxnSpPr>
          <p:cNvPr id="8" name="Łącznik prosty ze strzałką 7"/>
          <p:cNvCxnSpPr/>
          <p:nvPr/>
        </p:nvCxnSpPr>
        <p:spPr>
          <a:xfrm rot="5400000">
            <a:off x="6536545" y="2750339"/>
            <a:ext cx="642942" cy="4286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pole tekstowe 12"/>
          <p:cNvSpPr txBox="1"/>
          <p:nvPr/>
        </p:nvSpPr>
        <p:spPr>
          <a:xfrm>
            <a:off x="7000892" y="2357430"/>
            <a:ext cx="1571636" cy="307777"/>
          </a:xfrm>
          <a:prstGeom prst="rect">
            <a:avLst/>
          </a:prstGeom>
          <a:noFill/>
        </p:spPr>
        <p:txBody>
          <a:bodyPr wrap="square" rtlCol="0">
            <a:spAutoFit/>
          </a:bodyPr>
          <a:lstStyle/>
          <a:p>
            <a:r>
              <a:rPr lang="pl-PL" sz="1400" b="1" dirty="0"/>
              <a:t>Jan Macha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12-Zdjecie grupowe gimnazjum.jpg"/>
          <p:cNvPicPr>
            <a:picLocks noGrp="1" noChangeAspect="1"/>
          </p:cNvPicPr>
          <p:nvPr>
            <p:ph idx="1"/>
          </p:nvPr>
        </p:nvPicPr>
        <p:blipFill>
          <a:blip r:embed="rId2"/>
          <a:stretch>
            <a:fillRect/>
          </a:stretch>
        </p:blipFill>
        <p:spPr>
          <a:xfrm>
            <a:off x="142844" y="285728"/>
            <a:ext cx="4637397" cy="3000396"/>
          </a:xfrm>
        </p:spPr>
      </p:pic>
      <p:pic>
        <p:nvPicPr>
          <p:cNvPr id="5" name="Obraz 4" descr="13-zdj¦Öcie grupowe-rekolekcje w Czechowicach Dziedzicach.jpg"/>
          <p:cNvPicPr>
            <a:picLocks noChangeAspect="1"/>
          </p:cNvPicPr>
          <p:nvPr/>
        </p:nvPicPr>
        <p:blipFill>
          <a:blip r:embed="rId3"/>
          <a:stretch>
            <a:fillRect/>
          </a:stretch>
        </p:blipFill>
        <p:spPr>
          <a:xfrm>
            <a:off x="3718378" y="2786058"/>
            <a:ext cx="5425622" cy="3526654"/>
          </a:xfrm>
          <a:prstGeom prst="rect">
            <a:avLst/>
          </a:prstGeom>
        </p:spPr>
      </p:pic>
      <p:cxnSp>
        <p:nvCxnSpPr>
          <p:cNvPr id="9" name="Łącznik prosty ze strzałką 8"/>
          <p:cNvCxnSpPr/>
          <p:nvPr/>
        </p:nvCxnSpPr>
        <p:spPr>
          <a:xfrm rot="5400000">
            <a:off x="5572132" y="3286124"/>
            <a:ext cx="785818"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Łącznik prosty ze strzałką 10"/>
          <p:cNvCxnSpPr/>
          <p:nvPr/>
        </p:nvCxnSpPr>
        <p:spPr>
          <a:xfrm rot="5400000">
            <a:off x="2214546" y="71438"/>
            <a:ext cx="285752"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pole tekstowe 13"/>
          <p:cNvSpPr txBox="1"/>
          <p:nvPr/>
        </p:nvSpPr>
        <p:spPr>
          <a:xfrm>
            <a:off x="5286380" y="1214422"/>
            <a:ext cx="3000396" cy="830997"/>
          </a:xfrm>
          <a:prstGeom prst="rect">
            <a:avLst/>
          </a:prstGeom>
          <a:noFill/>
        </p:spPr>
        <p:txBody>
          <a:bodyPr wrap="square" rtlCol="0">
            <a:spAutoFit/>
          </a:bodyPr>
          <a:lstStyle/>
          <a:p>
            <a:pPr algn="ctr"/>
            <a:r>
              <a:rPr lang="pl-PL" sz="2400" b="1" dirty="0"/>
              <a:t>Jan Macha zdjęcia </a:t>
            </a:r>
            <a:br>
              <a:rPr lang="pl-PL" sz="2400" b="1" dirty="0"/>
            </a:br>
            <a:r>
              <a:rPr lang="pl-PL" sz="2400" b="1" dirty="0"/>
              <a:t>z gimnazjum</a:t>
            </a:r>
          </a:p>
        </p:txBody>
      </p:sp>
      <p:sp>
        <p:nvSpPr>
          <p:cNvPr id="15" name="pole tekstowe 14"/>
          <p:cNvSpPr txBox="1"/>
          <p:nvPr/>
        </p:nvSpPr>
        <p:spPr>
          <a:xfrm>
            <a:off x="4714876" y="6215083"/>
            <a:ext cx="3571900" cy="646331"/>
          </a:xfrm>
          <a:prstGeom prst="rect">
            <a:avLst/>
          </a:prstGeom>
          <a:noFill/>
        </p:spPr>
        <p:txBody>
          <a:bodyPr wrap="square" rtlCol="0">
            <a:spAutoFit/>
          </a:bodyPr>
          <a:lstStyle/>
          <a:p>
            <a:pPr algn="ctr"/>
            <a:r>
              <a:rPr lang="pl-PL" b="1" dirty="0"/>
              <a:t>W czasie rekolekcji </a:t>
            </a:r>
            <a:br>
              <a:rPr lang="pl-PL" b="1" dirty="0"/>
            </a:br>
            <a:r>
              <a:rPr lang="pl-PL" b="1" dirty="0"/>
              <a:t>w Czechowicach-Dziedzicach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929718" cy="2214554"/>
          </a:xfrm>
        </p:spPr>
        <p:txBody>
          <a:bodyPr>
            <a:normAutofit fontScale="90000"/>
          </a:bodyPr>
          <a:lstStyle/>
          <a:p>
            <a:r>
              <a:rPr lang="pl-PL" sz="2700" b="1" dirty="0"/>
              <a:t>W szkole był członkiem kilku kółek zainteresowań: literackiego, historycznego i sportowego.</a:t>
            </a:r>
            <a:br>
              <a:rPr lang="pl-PL" sz="2700" b="1" dirty="0"/>
            </a:br>
            <a:r>
              <a:rPr lang="pl-PL" sz="2700" b="1" dirty="0"/>
              <a:t>Trenował piłkę ręczną w klubie sportowym „Azoty Chorzów”.</a:t>
            </a:r>
            <a:br>
              <a:rPr lang="pl-PL" sz="2700" b="1" dirty="0"/>
            </a:br>
            <a:r>
              <a:rPr lang="pl-PL" sz="2700" b="1" dirty="0"/>
              <a:t>Wraz z drużyną szczypiornistów kilkakrotnie sięgał po tytuł mistrza Śląska, a w 1933 wywalczył z nią tytuł wicemistrza Polski.</a:t>
            </a:r>
          </a:p>
        </p:txBody>
      </p:sp>
      <p:pic>
        <p:nvPicPr>
          <p:cNvPr id="5" name="Obraz 4" descr="16-zawodnicy Azoty Chorz+-w.jpg"/>
          <p:cNvPicPr>
            <a:picLocks noChangeAspect="1"/>
          </p:cNvPicPr>
          <p:nvPr/>
        </p:nvPicPr>
        <p:blipFill>
          <a:blip r:embed="rId2"/>
          <a:stretch>
            <a:fillRect/>
          </a:stretch>
        </p:blipFill>
        <p:spPr>
          <a:xfrm>
            <a:off x="2714612" y="2143116"/>
            <a:ext cx="6286544" cy="4071966"/>
          </a:xfrm>
          <a:prstGeom prst="rect">
            <a:avLst/>
          </a:prstGeom>
        </p:spPr>
      </p:pic>
      <p:pic>
        <p:nvPicPr>
          <p:cNvPr id="4" name="Obraz 3" descr="Untitled-46.jpg"/>
          <p:cNvPicPr>
            <a:picLocks noChangeAspect="1"/>
          </p:cNvPicPr>
          <p:nvPr/>
        </p:nvPicPr>
        <p:blipFill>
          <a:blip r:embed="rId3" cstate="print"/>
          <a:stretch>
            <a:fillRect/>
          </a:stretch>
        </p:blipFill>
        <p:spPr>
          <a:xfrm>
            <a:off x="0" y="2285992"/>
            <a:ext cx="2643174" cy="41434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Obraz 3" descr="Untitled-45.jpg"/>
          <p:cNvPicPr>
            <a:picLocks noChangeAspect="1"/>
          </p:cNvPicPr>
          <p:nvPr/>
        </p:nvPicPr>
        <p:blipFill>
          <a:blip r:embed="rId2"/>
          <a:stretch>
            <a:fillRect/>
          </a:stretch>
        </p:blipFill>
        <p:spPr>
          <a:xfrm>
            <a:off x="0" y="0"/>
            <a:ext cx="9087042" cy="66842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b="1" dirty="0"/>
              <a:t>W 1933 r. zdał maturę i  starał się o przyjęcie do Wyższego Śląskiego Seminarium Duchownego w Krakowie, ale z powodu dużej ilości zgłoszeń nie został przyjęty.</a:t>
            </a:r>
            <a:endParaRPr lang="pl-PL" sz="2400" dirty="0"/>
          </a:p>
        </p:txBody>
      </p:sp>
      <p:pic>
        <p:nvPicPr>
          <p:cNvPr id="4" name="Symbol zastępczy zawartości 3" descr="Untitled-49_50.jpg"/>
          <p:cNvPicPr>
            <a:picLocks noGrp="1" noChangeAspect="1"/>
          </p:cNvPicPr>
          <p:nvPr>
            <p:ph idx="1"/>
          </p:nvPr>
        </p:nvPicPr>
        <p:blipFill>
          <a:blip r:embed="rId2" cstate="print"/>
          <a:stretch>
            <a:fillRect/>
          </a:stretch>
        </p:blipFill>
        <p:spPr>
          <a:xfrm>
            <a:off x="2643174" y="1500174"/>
            <a:ext cx="3714776" cy="521495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329642" cy="2368544"/>
          </a:xfrm>
        </p:spPr>
        <p:txBody>
          <a:bodyPr>
            <a:noAutofit/>
          </a:bodyPr>
          <a:lstStyle/>
          <a:p>
            <a:r>
              <a:rPr lang="pl-PL" sz="2400" b="1" dirty="0"/>
              <a:t>Gdy nie został przyjęty do Seminarium podjął studia na Wydziale Prawa i Administracji Uniwersytetu Jagiellońskiego w Krakowie, ale po roku je przerwał, podejmując kolejną próbę dostania się do Seminarium.</a:t>
            </a:r>
          </a:p>
        </p:txBody>
      </p:sp>
      <p:pic>
        <p:nvPicPr>
          <p:cNvPr id="4" name="Obraz 3" descr="15-jako student prawa.jpg"/>
          <p:cNvPicPr>
            <a:picLocks noChangeAspect="1"/>
          </p:cNvPicPr>
          <p:nvPr/>
        </p:nvPicPr>
        <p:blipFill>
          <a:blip r:embed="rId2"/>
          <a:stretch>
            <a:fillRect/>
          </a:stretch>
        </p:blipFill>
        <p:spPr>
          <a:xfrm>
            <a:off x="1428728" y="2643182"/>
            <a:ext cx="5764775" cy="3643338"/>
          </a:xfrm>
          <a:prstGeom prst="rect">
            <a:avLst/>
          </a:prstGeom>
        </p:spPr>
      </p:pic>
      <p:cxnSp>
        <p:nvCxnSpPr>
          <p:cNvPr id="6" name="Łącznik prosty ze strzałką 5"/>
          <p:cNvCxnSpPr/>
          <p:nvPr/>
        </p:nvCxnSpPr>
        <p:spPr>
          <a:xfrm>
            <a:off x="6286512" y="4357694"/>
            <a:ext cx="1214446" cy="3571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pole tekstowe 6"/>
          <p:cNvSpPr txBox="1"/>
          <p:nvPr/>
        </p:nvSpPr>
        <p:spPr>
          <a:xfrm>
            <a:off x="7215206" y="4786322"/>
            <a:ext cx="1928794" cy="523220"/>
          </a:xfrm>
          <a:prstGeom prst="rect">
            <a:avLst/>
          </a:prstGeom>
          <a:noFill/>
        </p:spPr>
        <p:txBody>
          <a:bodyPr wrap="square" rtlCol="0">
            <a:spAutoFit/>
          </a:bodyPr>
          <a:lstStyle/>
          <a:p>
            <a:pPr algn="ctr"/>
            <a:r>
              <a:rPr lang="pl-PL" sz="1400" b="1" dirty="0"/>
              <a:t>Jan Macha jako student prawa</a:t>
            </a:r>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2984</TotalTime>
  <Words>2347</Words>
  <Application>Microsoft Macintosh PowerPoint</Application>
  <PresentationFormat>Pokaz na ekranie (4:3)</PresentationFormat>
  <Paragraphs>87</Paragraphs>
  <Slides>37</Slides>
  <Notes>1</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37</vt:i4>
      </vt:variant>
    </vt:vector>
  </HeadingPairs>
  <TitlesOfParts>
    <vt:vector size="40" baseType="lpstr">
      <vt:lpstr>Arial</vt:lpstr>
      <vt:lpstr>Calibri</vt:lpstr>
      <vt:lpstr>Motyw pakietu Office</vt:lpstr>
      <vt:lpstr>Ks. Jan Macha</vt:lpstr>
      <vt:lpstr>Urodził się na Górnym Śląsku 18 stycznia 1914 jako pierwsze dziecko  i Anny z domu Cofałka. Miał pięcioro rodzeństwa: Jadwigę  (zmarłą w dzieciństwie), urodzoną martwą kolejną siostrę nieznanego imienia, brata Piotra oraz  siostry Różę i Marię. </vt:lpstr>
      <vt:lpstr>20 stycznia został ochrzczony w kościele św. Marii Magdaleny  w Chorzowie jako Jan Franciszek. W tej samej parafii 11 lat później przystąpił do swojej pierwszej komunii.</vt:lpstr>
      <vt:lpstr>W latach 1921–1924 uczył się w szkole podstawowej w Chorzowie, a następnie w okresie 1924–1933 pobierał naukę w Państwowym Gimnazjum Klasycznym im. Odrowążów  w Królewskiej Hucie, kończąc je 29 czerwca 1933 r. egzaminem maturalnym.</vt:lpstr>
      <vt:lpstr>Prezentacja programu PowerPoint</vt:lpstr>
      <vt:lpstr>W szkole był członkiem kilku kółek zainteresowań: literackiego, historycznego i sportowego. Trenował piłkę ręczną w klubie sportowym „Azoty Chorzów”. Wraz z drużyną szczypiornistów kilkakrotnie sięgał po tytuł mistrza Śląska, a w 1933 wywalczył z nią tytuł wicemistrza Polski.</vt:lpstr>
      <vt:lpstr>Prezentacja programu PowerPoint</vt:lpstr>
      <vt:lpstr>W 1933 r. zdał maturę i  starał się o przyjęcie do Wyższego Śląskiego Seminarium Duchownego w Krakowie, ale z powodu dużej ilości zgłoszeń nie został przyjęty.</vt:lpstr>
      <vt:lpstr>Gdy nie został przyjęty do Seminarium podjął studia na Wydziale Prawa i Administracji Uniwersytetu Jagiellońskiego w Krakowie, ale po roku je przerwał, podejmując kolejną próbę dostania się do Seminarium.</vt:lpstr>
      <vt:lpstr>W 1934 r. spełniło się jego pragnienie i został przyjęty na Wydział Teologiczny Uniwersytetu Jagiellońskiego.  </vt:lpstr>
      <vt:lpstr>W seminarium przebywał od 1934 do 1939 r.</vt:lpstr>
      <vt:lpstr>Seminaryjne czasy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17 lipca 1942 r. w gmachu katowickiego sądu odbyła się rozprawa ks. Machy. Przybyli na nią jego bliscy: rodzice, siostra matki Klara Frymel i siostra Róża. Nie zostali wpuszczeni jednak na salę rozpraw. Rozprawa toczyła się od 9.00 do 13.00 i po przerwie od 14.00 do 19.00.  Ks. Janowi zarzucono to, że wspierał polskie rodziny i został oskarżony o zdradę stanu. Świadkami występującymi przeciwko oskarżonemu byli gestapowcy: Baucz i Gawlik. Adwokatowi odebrano prawo głosu, dlatego ks. Jan sam wygłosił półtoragodzinną mowę obronną. Uzasadniał swoją postawę tym, że jako kapłan czynił wszystko na wzór Jezusa. Przez cały dzień ks. Jan nie otrzymał nic do jedzenia i picia. Rodzinie nawet w czasie przerwy nie pozwolono zbliżyć się do oskarżonego.  Wieczorem wydano wyrok: kara śmierci przez ścięcie. Ks. Jan przyjął wyrok spokojnie.  W brewiarzu przekazanym po śmierci ks. A. Gaszowi pozostawił kartkę napisaną własnoręcznie: „Macha Johann zum Tode verurteilt den 17 VII 42” oraz modlitwę do Chrystusa o miłość, w której napisał „Oddaję się Jemu z całą moją osobowością”.</vt:lpstr>
      <vt:lpstr>Prezentacja programu PowerPoint</vt:lpstr>
      <vt:lpstr>Prezentacja programu PowerPoint</vt:lpstr>
      <vt:lpstr>Prezentacja programu PowerPoint</vt:lpstr>
      <vt:lpstr>Prezentacja programu PowerPoint</vt:lpstr>
      <vt:lpstr>Prezentacja programu PowerPoint</vt:lpstr>
      <vt:lpstr>Symboliczny grób ks. Jana Machy – zgodnie z jego ostatnią wolą, przekazaną w liście skierowanym 2 grudnia 1942 r. do rodziny – znajduje się na starym cmentarzu parafii  św. Marii Magdaleny w Chorzowie Starym. Na grobie tym pod krzyżem na postumencie umieszczono następującą inskrypcję:</vt:lpstr>
      <vt:lpstr>Prezentacja programu PowerPoint</vt:lpstr>
      <vt:lpstr>Prezentacja programu PowerPoint</vt:lpstr>
      <vt:lpstr>Prezentacja programu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 Jan Macha</dc:title>
  <dc:creator>Andrzej</dc:creator>
  <cp:lastModifiedBy>Robert Kaczmarek</cp:lastModifiedBy>
  <cp:revision>146</cp:revision>
  <dcterms:created xsi:type="dcterms:W3CDTF">2020-05-18T09:59:16Z</dcterms:created>
  <dcterms:modified xsi:type="dcterms:W3CDTF">2020-06-07T20:02:14Z</dcterms:modified>
</cp:coreProperties>
</file>